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36" r:id="rId4"/>
  </p:sldMasterIdLst>
  <p:notesMasterIdLst>
    <p:notesMasterId r:id="rId18"/>
  </p:notesMasterIdLst>
  <p:sldIdLst>
    <p:sldId id="274" r:id="rId5"/>
    <p:sldId id="311" r:id="rId6"/>
    <p:sldId id="315" r:id="rId7"/>
    <p:sldId id="319" r:id="rId8"/>
    <p:sldId id="316" r:id="rId9"/>
    <p:sldId id="312" r:id="rId10"/>
    <p:sldId id="320" r:id="rId11"/>
    <p:sldId id="313" r:id="rId12"/>
    <p:sldId id="318" r:id="rId13"/>
    <p:sldId id="314" r:id="rId14"/>
    <p:sldId id="317" r:id="rId15"/>
    <p:sldId id="271" r:id="rId16"/>
    <p:sldId id="272" r:id="rId17"/>
  </p:sldIdLst>
  <p:sldSz cx="9144000" cy="5715000" type="screen16x1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418B"/>
    <a:srgbClr val="EF7C00"/>
    <a:srgbClr val="FFFF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7" autoAdjust="0"/>
    <p:restoredTop sz="94678" autoAdjust="0"/>
  </p:normalViewPr>
  <p:slideViewPr>
    <p:cSldViewPr>
      <p:cViewPr>
        <p:scale>
          <a:sx n="133" d="100"/>
          <a:sy n="133" d="100"/>
        </p:scale>
        <p:origin x="1608" y="1224"/>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14" d="100"/>
          <a:sy n="114" d="100"/>
        </p:scale>
        <p:origin x="-2442" y="-10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C7D0ECA1-941A-4D9B-B812-28C1C9C9DEA1}" type="datetimeFigureOut">
              <a:rPr lang="en-US" smtClean="0"/>
              <a:pPr/>
              <a:t>4/24/17</a:t>
            </a:fld>
            <a:endParaRPr lang="en-US"/>
          </a:p>
        </p:txBody>
      </p:sp>
      <p:sp>
        <p:nvSpPr>
          <p:cNvPr id="4" name="Slide Image Placeholder 3"/>
          <p:cNvSpPr>
            <a:spLocks noGrp="1" noRot="1" noChangeAspect="1"/>
          </p:cNvSpPr>
          <p:nvPr>
            <p:ph type="sldImg" idx="2"/>
          </p:nvPr>
        </p:nvSpPr>
        <p:spPr>
          <a:xfrm>
            <a:off x="2514600" y="514350"/>
            <a:ext cx="41148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369A013B-B1FF-43A5-B53D-8CBCACB0BED1}"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493074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311502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see pages</a:t>
            </a:r>
            <a:r>
              <a:rPr lang="en-US" baseline="0" dirty="0" smtClean="0"/>
              <a:t> 9-10 of Future-ready Report for more details on Findings</a:t>
            </a:r>
            <a:endParaRPr lang="en-US" dirty="0"/>
          </a:p>
        </p:txBody>
      </p:sp>
      <p:sp>
        <p:nvSpPr>
          <p:cNvPr id="4" name="Slide Number Placeholder 3"/>
          <p:cNvSpPr>
            <a:spLocks noGrp="1"/>
          </p:cNvSpPr>
          <p:nvPr>
            <p:ph type="sldNum" sz="quarter" idx="10"/>
          </p:nvPr>
        </p:nvSpPr>
        <p:spPr/>
        <p:txBody>
          <a:bodyPr/>
          <a:lstStyle/>
          <a:p>
            <a:fld id="{369A013B-B1FF-43A5-B53D-8CBCACB0BED1}" type="slidenum">
              <a:rPr lang="en-US" smtClean="0"/>
              <a:pPr/>
              <a:t>12</a:t>
            </a:fld>
            <a:endParaRPr lang="en-US"/>
          </a:p>
        </p:txBody>
      </p:sp>
    </p:spTree>
    <p:extLst>
      <p:ext uri="{BB962C8B-B14F-4D97-AF65-F5344CB8AC3E}">
        <p14:creationId xmlns:p14="http://schemas.microsoft.com/office/powerpoint/2010/main" val="2733347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1893153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1491207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518622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3671662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01414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777737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915942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588665-F0D5-3945-BDDE-8F30336E7C7A}"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52690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171081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686900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957485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95074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8" name="Footer Placeholder 7"/>
          <p:cNvSpPr>
            <a:spLocks noGrp="1"/>
          </p:cNvSpPr>
          <p:nvPr>
            <p:ph type="ftr" sz="quarter" idx="11"/>
          </p:nvPr>
        </p:nvSpPr>
        <p:spPr/>
        <p:txBody>
          <a:bodyPr/>
          <a:lstStyle/>
          <a:p>
            <a:endParaRPr lang="en-US">
              <a:solidFill>
                <a:srgbClr val="4EC1EA">
                  <a:tint val="75000"/>
                </a:srgb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6162356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4" name="Footer Placeholder 3"/>
          <p:cNvSpPr>
            <a:spLocks noGrp="1"/>
          </p:cNvSpPr>
          <p:nvPr>
            <p:ph type="ftr" sz="quarter" idx="11"/>
          </p:nvPr>
        </p:nvSpPr>
        <p:spPr/>
        <p:txBody>
          <a:bodyPr/>
          <a:lstStyle/>
          <a:p>
            <a:endParaRPr lang="en-US">
              <a:solidFill>
                <a:srgbClr val="4EC1EA">
                  <a:tint val="75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462928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3" name="Footer Placeholder 2"/>
          <p:cNvSpPr>
            <a:spLocks noGrp="1"/>
          </p:cNvSpPr>
          <p:nvPr>
            <p:ph type="ftr" sz="quarter" idx="11"/>
          </p:nvPr>
        </p:nvSpPr>
        <p:spPr/>
        <p:txBody>
          <a:bodyPr/>
          <a:lstStyle/>
          <a:p>
            <a:endParaRPr lang="en-US">
              <a:solidFill>
                <a:srgbClr val="4EC1EA">
                  <a:tint val="75000"/>
                </a:srgb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7649077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596531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026751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1668920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7045411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4465745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215681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019235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9903988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8" name="Footer Placeholder 7"/>
          <p:cNvSpPr>
            <a:spLocks noGrp="1"/>
          </p:cNvSpPr>
          <p:nvPr>
            <p:ph type="ftr" sz="quarter" idx="11"/>
          </p:nvPr>
        </p:nvSpPr>
        <p:spPr/>
        <p:txBody>
          <a:bodyPr/>
          <a:lstStyle/>
          <a:p>
            <a:endParaRPr lang="en-US">
              <a:solidFill>
                <a:srgbClr val="4EC1EA">
                  <a:tint val="75000"/>
                </a:srgb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650632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4" name="Footer Placeholder 3"/>
          <p:cNvSpPr>
            <a:spLocks noGrp="1"/>
          </p:cNvSpPr>
          <p:nvPr>
            <p:ph type="ftr" sz="quarter" idx="11"/>
          </p:nvPr>
        </p:nvSpPr>
        <p:spPr/>
        <p:txBody>
          <a:bodyPr/>
          <a:lstStyle/>
          <a:p>
            <a:endParaRPr lang="en-US">
              <a:solidFill>
                <a:srgbClr val="4EC1EA">
                  <a:tint val="75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144956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3" name="Footer Placeholder 2"/>
          <p:cNvSpPr>
            <a:spLocks noGrp="1"/>
          </p:cNvSpPr>
          <p:nvPr>
            <p:ph type="ftr" sz="quarter" idx="11"/>
          </p:nvPr>
        </p:nvSpPr>
        <p:spPr/>
        <p:txBody>
          <a:bodyPr/>
          <a:lstStyle/>
          <a:p>
            <a:endParaRPr lang="en-US">
              <a:solidFill>
                <a:srgbClr val="4EC1EA">
                  <a:tint val="75000"/>
                </a:srgb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768529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995357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587238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332079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9428289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7"/>
            <a:ext cx="7772400" cy="113506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8" name="Footer Placeholder 7"/>
          <p:cNvSpPr>
            <a:spLocks noGrp="1"/>
          </p:cNvSpPr>
          <p:nvPr>
            <p:ph type="ftr" sz="quarter" idx="11"/>
          </p:nvPr>
        </p:nvSpPr>
        <p:spPr/>
        <p:txBody>
          <a:bodyPr/>
          <a:lstStyle/>
          <a:p>
            <a:endParaRPr lang="en-US">
              <a:solidFill>
                <a:srgbClr val="4EC1EA">
                  <a:tint val="75000"/>
                </a:srgb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4" name="Footer Placeholder 3"/>
          <p:cNvSpPr>
            <a:spLocks noGrp="1"/>
          </p:cNvSpPr>
          <p:nvPr>
            <p:ph type="ftr" sz="quarter" idx="11"/>
          </p:nvPr>
        </p:nvSpPr>
        <p:spPr/>
        <p:txBody>
          <a:bodyPr/>
          <a:lstStyle/>
          <a:p>
            <a:endParaRPr lang="en-US">
              <a:solidFill>
                <a:srgbClr val="4EC1EA">
                  <a:tint val="75000"/>
                </a:srgb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3" name="Footer Placeholder 2"/>
          <p:cNvSpPr>
            <a:spLocks noGrp="1"/>
          </p:cNvSpPr>
          <p:nvPr>
            <p:ph type="ftr" sz="quarter" idx="11"/>
          </p:nvPr>
        </p:nvSpPr>
        <p:spPr/>
        <p:txBody>
          <a:bodyPr/>
          <a:lstStyle/>
          <a:p>
            <a:endParaRPr lang="en-US">
              <a:solidFill>
                <a:srgbClr val="4EC1EA">
                  <a:tint val="75000"/>
                </a:srgb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6" name="Footer Placeholder 5"/>
          <p:cNvSpPr>
            <a:spLocks noGrp="1"/>
          </p:cNvSpPr>
          <p:nvPr>
            <p:ph type="ftr" sz="quarter" idx="11"/>
          </p:nvPr>
        </p:nvSpPr>
        <p:spPr/>
        <p:txBody>
          <a:bodyPr/>
          <a:lstStyle/>
          <a:p>
            <a:endParaRPr lang="en-US">
              <a:solidFill>
                <a:srgbClr val="4EC1EA">
                  <a:tint val="75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2057400" cy="487627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11"/>
          </p:nvPr>
        </p:nvSpPr>
        <p:spPr/>
        <p:txBody>
          <a:bodyPr/>
          <a:lstStyle/>
          <a:p>
            <a:endParaRPr lang="en-US">
              <a:solidFill>
                <a:srgbClr val="4EC1EA">
                  <a:tint val="75000"/>
                </a:srgb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27542"/>
            <a:ext cx="3008313" cy="9683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4/24/17</a:t>
            </a:fld>
            <a:endParaRPr lang="en-US"/>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4EC1EA">
                  <a:tint val="75000"/>
                </a:srgbClr>
              </a:solidFill>
            </a:endParaRPr>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71903583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4EC1EA">
                  <a:tint val="75000"/>
                </a:srgbClr>
              </a:solidFill>
            </a:endParaRPr>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255123923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srgbClr val="4EC1EA">
                    <a:tint val="75000"/>
                  </a:srgbClr>
                </a:solidFill>
              </a:rPr>
              <a:pPr/>
              <a:t>4/24/17</a:t>
            </a:fld>
            <a:endParaRPr lang="en-US">
              <a:solidFill>
                <a:srgbClr val="4EC1EA">
                  <a:tint val="75000"/>
                </a:srgbClr>
              </a:solidFill>
            </a:endParaRPr>
          </a:p>
        </p:txBody>
      </p:sp>
      <p:sp>
        <p:nvSpPr>
          <p:cNvPr id="5" name="Footer Placeholder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4EC1EA">
                  <a:tint val="75000"/>
                </a:srgbClr>
              </a:solidFill>
            </a:endParaRPr>
          </a:p>
        </p:txBody>
      </p:sp>
      <p:sp>
        <p:nvSpPr>
          <p:cNvPr id="6" name="Slide Number Placeholder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srgbClr val="4EC1EA">
                    <a:tint val="75000"/>
                  </a:srgbClr>
                </a:solidFill>
              </a:rPr>
              <a:pPr/>
              <a:t>‹#›</a:t>
            </a:fld>
            <a:endParaRPr lang="en-US">
              <a:solidFill>
                <a:srgbClr val="4EC1EA">
                  <a:tint val="75000"/>
                </a:srgbClr>
              </a:solidFill>
            </a:endParaRPr>
          </a:p>
        </p:txBody>
      </p:sp>
    </p:spTree>
    <p:extLst>
      <p:ext uri="{BB962C8B-B14F-4D97-AF65-F5344CB8AC3E}">
        <p14:creationId xmlns:p14="http://schemas.microsoft.com/office/powerpoint/2010/main" val="1907120944"/>
      </p:ext>
    </p:extLst>
  </p:cSld>
  <p:clrMap bg1="dk1" tx1="lt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3.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1" Type="http://schemas.openxmlformats.org/officeDocument/2006/relationships/image" Target="../media/image21.jpeg"/><Relationship Id="rId12" Type="http://schemas.openxmlformats.org/officeDocument/2006/relationships/image" Target="../media/image22.jpeg"/><Relationship Id="rId13" Type="http://schemas.openxmlformats.org/officeDocument/2006/relationships/image" Target="../media/image23.jpeg"/><Relationship Id="rId14" Type="http://schemas.openxmlformats.org/officeDocument/2006/relationships/image" Target="../media/image24.jpeg"/><Relationship Id="rId1" Type="http://schemas.openxmlformats.org/officeDocument/2006/relationships/slideLayout" Target="../slideLayouts/slideLayout40.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6.jpeg"/><Relationship Id="rId7" Type="http://schemas.openxmlformats.org/officeDocument/2006/relationships/image" Target="../media/image17.jpeg"/><Relationship Id="rId8" Type="http://schemas.openxmlformats.org/officeDocument/2006/relationships/image" Target="../media/image18.jpeg"/><Relationship Id="rId9" Type="http://schemas.openxmlformats.org/officeDocument/2006/relationships/image" Target="../media/image19.jpeg"/><Relationship Id="rId10"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4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1" Type="http://schemas.openxmlformats.org/officeDocument/2006/relationships/image" Target="../media/image33.jpeg"/><Relationship Id="rId12" Type="http://schemas.openxmlformats.org/officeDocument/2006/relationships/image" Target="../media/image34.jpeg"/><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jpeg"/><Relationship Id="rId6" Type="http://schemas.openxmlformats.org/officeDocument/2006/relationships/image" Target="../media/image28.jpeg"/><Relationship Id="rId7" Type="http://schemas.openxmlformats.org/officeDocument/2006/relationships/image" Target="../media/image29.jpeg"/><Relationship Id="rId8" Type="http://schemas.openxmlformats.org/officeDocument/2006/relationships/image" Target="../media/image30.jpeg"/><Relationship Id="rId9" Type="http://schemas.openxmlformats.org/officeDocument/2006/relationships/image" Target="../media/image31.jpeg"/><Relationship Id="rId10" Type="http://schemas.openxmlformats.org/officeDocument/2006/relationships/image" Target="../media/image3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eg"/><Relationship Id="rId1" Type="http://schemas.openxmlformats.org/officeDocument/2006/relationships/slideLayout" Target="../slideLayouts/slideLayout40.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0.jpg"/><Relationship Id="rId1" Type="http://schemas.openxmlformats.org/officeDocument/2006/relationships/slideLayout" Target="../slideLayouts/slideLayout40.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1.jpeg"/><Relationship Id="rId1" Type="http://schemas.openxmlformats.org/officeDocument/2006/relationships/slideLayout" Target="../slideLayouts/slideLayout40.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2.png"/><Relationship Id="rId1" Type="http://schemas.openxmlformats.org/officeDocument/2006/relationships/slideLayout" Target="../slideLayouts/slideLayout40.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3.jpg"/><Relationship Id="rId1" Type="http://schemas.openxmlformats.org/officeDocument/2006/relationships/slideLayout" Target="../slideLayouts/slideLayout40.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40.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4.JPG"/><Relationship Id="rId1" Type="http://schemas.openxmlformats.org/officeDocument/2006/relationships/slideLayout" Target="../slideLayouts/slideLayout40.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15.jpg"/><Relationship Id="rId1" Type="http://schemas.openxmlformats.org/officeDocument/2006/relationships/slideLayout" Target="../slideLayouts/slideLayout40.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3"/>
          <p:cNvSpPr txBox="1">
            <a:spLocks/>
          </p:cNvSpPr>
          <p:nvPr/>
        </p:nvSpPr>
        <p:spPr>
          <a:xfrm>
            <a:off x="152400" y="2781300"/>
            <a:ext cx="8610600" cy="691621"/>
          </a:xfrm>
          <a:prstGeom prst="rect">
            <a:avLst/>
          </a:prstGeom>
        </p:spPr>
        <p:txBody>
          <a:bodyPr vert="horz" lIns="91440" tIns="45720" rIns="91440" bIns="45720" rtlCol="0" anchor="b">
            <a:noAutofit/>
          </a:bodyPr>
          <a:lstStyle/>
          <a:p>
            <a:pPr>
              <a:lnSpc>
                <a:spcPts val="4500"/>
              </a:lnSpc>
              <a:spcBef>
                <a:spcPct val="0"/>
              </a:spcBef>
              <a:defRPr/>
            </a:pPr>
            <a:r>
              <a:rPr lang="en-US" sz="4000" dirty="0" smtClean="0">
                <a:solidFill>
                  <a:srgbClr val="FF9E19"/>
                </a:solidFill>
                <a:latin typeface="Palatino Linotype" panose="02040502050505030304" pitchFamily="18" charset="0"/>
              </a:rPr>
              <a:t>Future-ready skills</a:t>
            </a:r>
            <a:endParaRPr lang="en-SG" sz="4000" dirty="0">
              <a:solidFill>
                <a:srgbClr val="FF9E19"/>
              </a:solidFill>
              <a:latin typeface="Palatino Linotype" panose="02040502050505030304" pitchFamily="18" charset="0"/>
            </a:endParaRPr>
          </a:p>
        </p:txBody>
      </p:sp>
      <p:sp>
        <p:nvSpPr>
          <p:cNvPr id="23" name="Subtitle 7"/>
          <p:cNvSpPr txBox="1">
            <a:spLocks/>
          </p:cNvSpPr>
          <p:nvPr/>
        </p:nvSpPr>
        <p:spPr>
          <a:xfrm>
            <a:off x="180814" y="3344975"/>
            <a:ext cx="6143786" cy="381000"/>
          </a:xfrm>
          <a:prstGeom prst="rect">
            <a:avLst/>
          </a:prstGeom>
        </p:spPr>
        <p:txBody>
          <a:bodyPr vert="horz" lIns="91440" tIns="45720" rIns="91440" bIns="45720" rtlCol="0" anchor="b">
            <a:noAutofit/>
          </a:bodyPr>
          <a:lstStyle/>
          <a:p>
            <a:pPr>
              <a:spcBef>
                <a:spcPct val="20000"/>
              </a:spcBef>
              <a:buFont typeface="Arial" pitchFamily="34" charset="0"/>
              <a:buNone/>
              <a:defRPr/>
            </a:pPr>
            <a:r>
              <a:rPr lang="en-SG" b="1" dirty="0" smtClean="0">
                <a:solidFill>
                  <a:srgbClr val="F2F2F2">
                    <a:lumMod val="10000"/>
                  </a:srgbClr>
                </a:solidFill>
                <a:latin typeface="Palatino Linotype" panose="02040502050505030304" pitchFamily="18" charset="0"/>
              </a:rPr>
              <a:t>Presentation to </a:t>
            </a:r>
            <a:r>
              <a:rPr lang="en-SG" b="1" dirty="0" smtClean="0">
                <a:solidFill>
                  <a:srgbClr val="F2F2F2">
                    <a:lumMod val="10000"/>
                  </a:srgbClr>
                </a:solidFill>
                <a:latin typeface="Palatino Linotype" panose="02040502050505030304" pitchFamily="18" charset="0"/>
              </a:rPr>
              <a:t>IABL 2017</a:t>
            </a:r>
            <a:endParaRPr lang="en-SG" b="1" dirty="0">
              <a:solidFill>
                <a:srgbClr val="F2F2F2">
                  <a:lumMod val="10000"/>
                </a:srgbClr>
              </a:solidFill>
              <a:latin typeface="Palatino Linotype" panose="02040502050505030304" pitchFamily="18" charset="0"/>
            </a:endParaRPr>
          </a:p>
        </p:txBody>
      </p:sp>
      <p:sp>
        <p:nvSpPr>
          <p:cNvPr id="10" name="Subtitle 7"/>
          <p:cNvSpPr txBox="1">
            <a:spLocks/>
          </p:cNvSpPr>
          <p:nvPr/>
        </p:nvSpPr>
        <p:spPr>
          <a:xfrm>
            <a:off x="152400" y="3396721"/>
            <a:ext cx="8991600" cy="1219200"/>
          </a:xfrm>
          <a:prstGeom prst="rect">
            <a:avLst/>
          </a:prstGeom>
        </p:spPr>
        <p:txBody>
          <a:bodyPr vert="horz" lIns="91440" tIns="45720" rIns="91440" bIns="45720" rtlCol="0" anchor="b">
            <a:noAutofit/>
          </a:bodyPr>
          <a:lstStyle/>
          <a:p>
            <a:pPr>
              <a:spcBef>
                <a:spcPct val="20000"/>
              </a:spcBef>
              <a:defRPr/>
            </a:pPr>
            <a:r>
              <a:rPr lang="en-SG" sz="1600" dirty="0" smtClean="0">
                <a:solidFill>
                  <a:srgbClr val="7F7F7F"/>
                </a:solidFill>
                <a:latin typeface="Palatino Linotype" panose="02040502050505030304" pitchFamily="18" charset="0"/>
              </a:rPr>
              <a:t>Crystal Lim, Director of the Centre for Future-ready Graduates, NUS</a:t>
            </a:r>
          </a:p>
          <a:p>
            <a:pPr>
              <a:spcBef>
                <a:spcPct val="20000"/>
              </a:spcBef>
              <a:defRPr/>
            </a:pPr>
            <a:r>
              <a:rPr lang="en-SG" dirty="0" smtClean="0">
                <a:solidFill>
                  <a:srgbClr val="7F7F7F"/>
                </a:solidFill>
                <a:latin typeface="Palatino Linotype" panose="02040502050505030304" pitchFamily="18" charset="0"/>
              </a:rPr>
              <a:t> </a:t>
            </a:r>
            <a:r>
              <a:rPr lang="en-SG" dirty="0" smtClean="0">
                <a:solidFill>
                  <a:srgbClr val="7F7F7F"/>
                </a:solidFill>
                <a:latin typeface="Palatino Linotype" panose="02040502050505030304" pitchFamily="18" charset="0"/>
              </a:rPr>
              <a:t>28 </a:t>
            </a:r>
            <a:r>
              <a:rPr lang="en-SG" dirty="0" smtClean="0">
                <a:solidFill>
                  <a:srgbClr val="7F7F7F"/>
                </a:solidFill>
                <a:latin typeface="Palatino Linotype" panose="02040502050505030304" pitchFamily="18" charset="0"/>
              </a:rPr>
              <a:t>April, 2017</a:t>
            </a:r>
          </a:p>
        </p:txBody>
      </p:sp>
      <p:pic>
        <p:nvPicPr>
          <p:cNvPr id="1026" name="Picture 2" descr="D:\Desktop\Events\2016\NUS Career Fair 2016\Publicity\water.png"/>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1979" y="5122029"/>
            <a:ext cx="9142021" cy="59297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1" y="0"/>
            <a:ext cx="9144001" cy="1714500"/>
            <a:chOff x="-1" y="0"/>
            <a:chExt cx="9144001" cy="1714500"/>
          </a:xfrm>
        </p:grpSpPr>
        <p:pic>
          <p:nvPicPr>
            <p:cNvPr id="1028" name="Picture 4" descr="D:\Desktop\Events\2016\NUS Career Fair 2016\Publicity\stars.png"/>
            <p:cNvPicPr>
              <a:picLocks noChangeAspect="1" noChangeArrowheads="1"/>
            </p:cNvPicPr>
            <p:nvPr/>
          </p:nvPicPr>
          <p:blipFill rotWithShape="1">
            <a:blip r:embed="rId3" cstate="hqprint">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7928758" y="0"/>
              <a:ext cx="1215242" cy="17145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D:\Desktop\Events\2016\NUS Career Fair 2016\Publicity\stars.png"/>
            <p:cNvPicPr>
              <a:picLocks noChangeAspect="1" noChangeArrowheads="1"/>
            </p:cNvPicPr>
            <p:nvPr/>
          </p:nvPicPr>
          <p:blipFill rotWithShape="1">
            <a:blip r:embed="rId4" cstate="hqprint">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5126429" y="0"/>
              <a:ext cx="2802329" cy="17145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D:\Desktop\Events\2016\NUS Career Fair 2016\Publicity\stars.png"/>
            <p:cNvPicPr>
              <a:picLocks noChangeAspect="1" noChangeArrowheads="1"/>
            </p:cNvPicPr>
            <p:nvPr/>
          </p:nvPicPr>
          <p:blipFill rotWithShape="1">
            <a:blip r:embed="rId5" cstate="hqprint">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2247900" y="0"/>
              <a:ext cx="2878529" cy="17145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D:\Desktop\Events\2016\NUS Career Fair 2016\Publicity\stars.png"/>
            <p:cNvPicPr>
              <a:picLocks noChangeAspect="1" noChangeArrowheads="1"/>
            </p:cNvPicPr>
            <p:nvPr/>
          </p:nvPicPr>
          <p:blipFill rotWithShape="1">
            <a:blip r:embed="rId6" cstate="hqprint">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1" y="0"/>
              <a:ext cx="2247901" cy="17145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09000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56418" y="4873848"/>
            <a:ext cx="9144000" cy="850907"/>
          </a:xfrm>
          <a:prstGeom prst="rect">
            <a:avLst/>
          </a:prstGeom>
        </p:spPr>
      </p:pic>
      <p:sp>
        <p:nvSpPr>
          <p:cNvPr id="14"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CFG’s Future-ready Index</a:t>
            </a:r>
            <a:endParaRPr lang="en-SG" sz="2800" b="1" spc="-150" dirty="0">
              <a:solidFill>
                <a:srgbClr val="F2F2F2">
                  <a:lumMod val="10000"/>
                </a:srgbClr>
              </a:solidFill>
              <a:latin typeface="Palatino Linotype" panose="02040502050505030304" pitchFamily="18" charset="0"/>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sp>
        <p:nvSpPr>
          <p:cNvPr id="48" name="Rounded Rectangle 47"/>
          <p:cNvSpPr/>
          <p:nvPr/>
        </p:nvSpPr>
        <p:spPr>
          <a:xfrm>
            <a:off x="1397894" y="3425521"/>
            <a:ext cx="1409437" cy="685365"/>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Resilience</a:t>
            </a:r>
          </a:p>
        </p:txBody>
      </p:sp>
      <p:sp>
        <p:nvSpPr>
          <p:cNvPr id="49" name="Rounded Rectangle 48"/>
          <p:cNvSpPr/>
          <p:nvPr/>
        </p:nvSpPr>
        <p:spPr>
          <a:xfrm>
            <a:off x="1397894" y="1605091"/>
            <a:ext cx="1360541" cy="649224"/>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itchFamily="34" charset="0"/>
              </a:rPr>
              <a:t>Curiosity</a:t>
            </a:r>
          </a:p>
        </p:txBody>
      </p:sp>
      <p:sp>
        <p:nvSpPr>
          <p:cNvPr id="50" name="Rounded Rectangle 49"/>
          <p:cNvSpPr/>
          <p:nvPr/>
        </p:nvSpPr>
        <p:spPr>
          <a:xfrm>
            <a:off x="3914044" y="3664492"/>
            <a:ext cx="1366216" cy="649224"/>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7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Adaptability</a:t>
            </a:r>
          </a:p>
        </p:txBody>
      </p:sp>
      <p:sp>
        <p:nvSpPr>
          <p:cNvPr id="51" name="Rounded Rectangle 50"/>
          <p:cNvSpPr/>
          <p:nvPr/>
        </p:nvSpPr>
        <p:spPr>
          <a:xfrm>
            <a:off x="1397895" y="2490276"/>
            <a:ext cx="1386607" cy="649224"/>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Insight</a:t>
            </a:r>
          </a:p>
        </p:txBody>
      </p:sp>
      <p:sp>
        <p:nvSpPr>
          <p:cNvPr id="52" name="Rounded Rectangle 51"/>
          <p:cNvSpPr/>
          <p:nvPr/>
        </p:nvSpPr>
        <p:spPr>
          <a:xfrm>
            <a:off x="3896789" y="1953888"/>
            <a:ext cx="1361614" cy="659371"/>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Emotional Sensing</a:t>
            </a:r>
          </a:p>
        </p:txBody>
      </p:sp>
      <p:sp>
        <p:nvSpPr>
          <p:cNvPr id="53" name="Rounded Rectangle 52"/>
          <p:cNvSpPr/>
          <p:nvPr/>
        </p:nvSpPr>
        <p:spPr>
          <a:xfrm>
            <a:off x="6397188" y="3082785"/>
            <a:ext cx="1595149" cy="645262"/>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Entrepreneurial Thinking</a:t>
            </a:r>
          </a:p>
        </p:txBody>
      </p:sp>
      <p:sp>
        <p:nvSpPr>
          <p:cNvPr id="54" name="Rounded Rectangle 53"/>
          <p:cNvSpPr/>
          <p:nvPr/>
        </p:nvSpPr>
        <p:spPr>
          <a:xfrm>
            <a:off x="1377627" y="4338743"/>
            <a:ext cx="1429704" cy="591060"/>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Pursuing Convictions</a:t>
            </a:r>
          </a:p>
        </p:txBody>
      </p:sp>
      <p:sp>
        <p:nvSpPr>
          <p:cNvPr id="55" name="Rounded Rectangle 54"/>
          <p:cNvSpPr/>
          <p:nvPr/>
        </p:nvSpPr>
        <p:spPr>
          <a:xfrm>
            <a:off x="6381647" y="2216767"/>
            <a:ext cx="1587592" cy="638891"/>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Vision </a:t>
            </a:r>
          </a:p>
        </p:txBody>
      </p:sp>
      <p:sp>
        <p:nvSpPr>
          <p:cNvPr id="56" name="Rounded Rectangle 55"/>
          <p:cNvSpPr/>
          <p:nvPr/>
        </p:nvSpPr>
        <p:spPr>
          <a:xfrm>
            <a:off x="3903901" y="2831376"/>
            <a:ext cx="1376358" cy="622802"/>
          </a:xfrm>
          <a:prstGeom prst="roundRect">
            <a:avLst/>
          </a:prstGeom>
          <a:solidFill>
            <a:srgbClr val="EEECE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pitchFamily="34" charset="0"/>
                <a:ea typeface=""/>
                <a:cs typeface="Arial" panose="020B0604020202020204" pitchFamily="34" charset="0"/>
              </a:rPr>
              <a:t>Empathy</a:t>
            </a:r>
          </a:p>
        </p:txBody>
      </p:sp>
      <p:sp>
        <p:nvSpPr>
          <p:cNvPr id="57" name="TextBox 56"/>
          <p:cNvSpPr txBox="1"/>
          <p:nvPr/>
        </p:nvSpPr>
        <p:spPr>
          <a:xfrm>
            <a:off x="533400" y="994836"/>
            <a:ext cx="2354240" cy="430887"/>
          </a:xfrm>
          <a:prstGeom prst="rect">
            <a:avLst/>
          </a:prstGeom>
          <a:noFill/>
        </p:spPr>
        <p:txBody>
          <a:bodyPr wrap="square" rtlCol="0">
            <a:spAutoFit/>
          </a:bodyPr>
          <a:lstStyle/>
          <a:p>
            <a:pPr algn="ctr"/>
            <a:r>
              <a:rPr lang="en-US" sz="2200" b="1" dirty="0" smtClean="0">
                <a:solidFill>
                  <a:srgbClr val="2B4179"/>
                </a:solidFill>
                <a:latin typeface="Arial" pitchFamily="34" charset="0"/>
                <a:cs typeface="Arial" panose="020B0604020202020204" pitchFamily="34" charset="0"/>
              </a:rPr>
              <a:t>Self-awareness</a:t>
            </a:r>
            <a:endParaRPr lang="en-US" sz="2200" b="1" dirty="0">
              <a:solidFill>
                <a:srgbClr val="2B4179"/>
              </a:solidFill>
              <a:latin typeface="Arial" panose="020B0604020202020204" pitchFamily="34" charset="0"/>
              <a:cs typeface="Arial" panose="020B0604020202020204" pitchFamily="34" charset="0"/>
            </a:endParaRPr>
          </a:p>
        </p:txBody>
      </p:sp>
      <p:sp>
        <p:nvSpPr>
          <p:cNvPr id="58" name="TextBox 57"/>
          <p:cNvSpPr txBox="1"/>
          <p:nvPr/>
        </p:nvSpPr>
        <p:spPr>
          <a:xfrm>
            <a:off x="3176365" y="1072948"/>
            <a:ext cx="2005136" cy="771881"/>
          </a:xfrm>
          <a:prstGeom prst="rect">
            <a:avLst/>
          </a:prstGeom>
          <a:noFill/>
        </p:spPr>
        <p:txBody>
          <a:bodyPr wrap="square" rtlCol="0">
            <a:spAutoFit/>
          </a:bodyPr>
          <a:lstStyle/>
          <a:p>
            <a:pPr algn="ctr"/>
            <a:r>
              <a:rPr lang="en-US" sz="2200" b="1" dirty="0" smtClean="0">
                <a:solidFill>
                  <a:srgbClr val="2B4179"/>
                </a:solidFill>
                <a:latin typeface="Arial" pitchFamily="34" charset="0"/>
                <a:cs typeface="Arial" panose="020B0604020202020204" pitchFamily="34" charset="0"/>
              </a:rPr>
              <a:t>Interpersonal awareness</a:t>
            </a:r>
            <a:endParaRPr lang="en-US" sz="2200" b="1" dirty="0">
              <a:solidFill>
                <a:srgbClr val="2B4179"/>
              </a:solidFill>
              <a:latin typeface="Arial" panose="020B0604020202020204" pitchFamily="34" charset="0"/>
              <a:cs typeface="Arial" panose="020B0604020202020204" pitchFamily="34" charset="0"/>
            </a:endParaRPr>
          </a:p>
        </p:txBody>
      </p:sp>
      <p:sp>
        <p:nvSpPr>
          <p:cNvPr id="59" name="TextBox 58"/>
          <p:cNvSpPr txBox="1"/>
          <p:nvPr/>
        </p:nvSpPr>
        <p:spPr>
          <a:xfrm>
            <a:off x="5594505" y="1323228"/>
            <a:ext cx="2092674" cy="769441"/>
          </a:xfrm>
          <a:prstGeom prst="rect">
            <a:avLst/>
          </a:prstGeom>
          <a:noFill/>
        </p:spPr>
        <p:txBody>
          <a:bodyPr wrap="square" rtlCol="0">
            <a:spAutoFit/>
          </a:bodyPr>
          <a:lstStyle/>
          <a:p>
            <a:pPr algn="ctr"/>
            <a:r>
              <a:rPr lang="en-US" sz="2200" b="1" dirty="0" smtClean="0">
                <a:solidFill>
                  <a:srgbClr val="2B4179"/>
                </a:solidFill>
                <a:latin typeface="Arial" pitchFamily="34" charset="0"/>
                <a:cs typeface="Arial" pitchFamily="34" charset="0"/>
              </a:rPr>
              <a:t>VUCA world awareness</a:t>
            </a:r>
            <a:endParaRPr lang="en-US" sz="2200" b="1" dirty="0">
              <a:solidFill>
                <a:srgbClr val="2B4179"/>
              </a:solidFill>
              <a:latin typeface="Arial" pitchFamily="34" charset="0"/>
              <a:cs typeface="Arial" pitchFamily="34" charset="0"/>
            </a:endParaRPr>
          </a:p>
        </p:txBody>
      </p:sp>
      <p:pic>
        <p:nvPicPr>
          <p:cNvPr id="60" name="Picture 5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84221" y="1612445"/>
            <a:ext cx="649224" cy="649224"/>
          </a:xfrm>
          <a:prstGeom prst="rect">
            <a:avLst/>
          </a:prstGeom>
        </p:spPr>
      </p:pic>
      <p:pic>
        <p:nvPicPr>
          <p:cNvPr id="61" name="Picture 6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61219" y="3431135"/>
            <a:ext cx="649224" cy="649224"/>
          </a:xfrm>
          <a:prstGeom prst="rect">
            <a:avLst/>
          </a:prstGeom>
        </p:spPr>
      </p:pic>
      <p:pic>
        <p:nvPicPr>
          <p:cNvPr id="62" name="Picture 6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80833" y="2508027"/>
            <a:ext cx="649224" cy="649224"/>
          </a:xfrm>
          <a:prstGeom prst="rect">
            <a:avLst/>
          </a:prstGeom>
        </p:spPr>
      </p:pic>
      <p:pic>
        <p:nvPicPr>
          <p:cNvPr id="63" name="Picture 62"/>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86177" y="4300676"/>
            <a:ext cx="615502" cy="615502"/>
          </a:xfrm>
          <a:prstGeom prst="rect">
            <a:avLst/>
          </a:prstGeom>
        </p:spPr>
      </p:pic>
      <p:pic>
        <p:nvPicPr>
          <p:cNvPr id="64" name="Picture 63"/>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164151" y="1940936"/>
            <a:ext cx="649224" cy="649224"/>
          </a:xfrm>
          <a:prstGeom prst="rect">
            <a:avLst/>
          </a:prstGeom>
        </p:spPr>
      </p:pic>
      <p:pic>
        <p:nvPicPr>
          <p:cNvPr id="65" name="Picture 64"/>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5640096" y="3095106"/>
            <a:ext cx="649224" cy="649224"/>
          </a:xfrm>
          <a:prstGeom prst="rect">
            <a:avLst/>
          </a:prstGeom>
        </p:spPr>
      </p:pic>
      <p:pic>
        <p:nvPicPr>
          <p:cNvPr id="66" name="Picture 65"/>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640096" y="2215701"/>
            <a:ext cx="649224" cy="649224"/>
          </a:xfrm>
          <a:prstGeom prst="rect">
            <a:avLst/>
          </a:prstGeom>
        </p:spPr>
      </p:pic>
      <p:pic>
        <p:nvPicPr>
          <p:cNvPr id="67" name="Picture 66"/>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3152971" y="2833394"/>
            <a:ext cx="649224" cy="649224"/>
          </a:xfrm>
          <a:prstGeom prst="rect">
            <a:avLst/>
          </a:prstGeom>
        </p:spPr>
      </p:pic>
      <p:pic>
        <p:nvPicPr>
          <p:cNvPr id="68" name="Picture 67"/>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3152971" y="3645823"/>
            <a:ext cx="649224" cy="649224"/>
          </a:xfrm>
          <a:prstGeom prst="rect">
            <a:avLst/>
          </a:prstGeom>
        </p:spPr>
      </p:pic>
      <p:sp>
        <p:nvSpPr>
          <p:cNvPr id="69" name="Rounded Rectangle 68"/>
          <p:cNvSpPr/>
          <p:nvPr/>
        </p:nvSpPr>
        <p:spPr>
          <a:xfrm>
            <a:off x="5752940" y="4240812"/>
            <a:ext cx="2865199" cy="660989"/>
          </a:xfrm>
          <a:prstGeom prst="roundRect">
            <a:avLst/>
          </a:prstGeom>
          <a:solidFill>
            <a:srgbClr val="E85C2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SG" sz="1600" b="0" i="0" u="none" strike="noStrike" kern="0" cap="none" spc="0" normalizeH="0" baseline="0" noProof="0" smtClean="0">
                <a:ln>
                  <a:noFill/>
                </a:ln>
                <a:solidFill>
                  <a:prstClr val="white"/>
                </a:solidFill>
                <a:effectLst/>
                <a:uLnTx/>
                <a:uFillTx/>
                <a:latin typeface="Arial" pitchFamily="34" charset="0"/>
                <a:ea typeface=""/>
                <a:cs typeface="Arial" pitchFamily="34" charset="0"/>
              </a:rPr>
              <a:t>52 </a:t>
            </a:r>
            <a:r>
              <a:rPr kumimoji="0" lang="en-SG" sz="1600" b="0" i="0" u="none" strike="noStrike" kern="0" cap="none" spc="0" normalizeH="0" baseline="0" noProof="0" dirty="0" smtClean="0">
                <a:ln>
                  <a:noFill/>
                </a:ln>
                <a:solidFill>
                  <a:prstClr val="white"/>
                </a:solidFill>
                <a:effectLst/>
                <a:uLnTx/>
                <a:uFillTx/>
                <a:latin typeface="Arial" pitchFamily="34" charset="0"/>
                <a:ea typeface=""/>
                <a:cs typeface="Arial" pitchFamily="34" charset="0"/>
              </a:rPr>
              <a:t>questions</a:t>
            </a:r>
            <a:r>
              <a:rPr kumimoji="0" lang="en-SG" sz="1600" b="0" i="0" u="none" strike="noStrike" kern="0" cap="none" spc="0" normalizeH="0" baseline="0" noProof="0" smtClean="0">
                <a:ln>
                  <a:noFill/>
                </a:ln>
                <a:solidFill>
                  <a:prstClr val="white"/>
                </a:solidFill>
                <a:effectLst/>
                <a:uLnTx/>
                <a:uFillTx/>
                <a:latin typeface="Arial" pitchFamily="34" charset="0"/>
                <a:ea typeface=""/>
                <a:cs typeface="Arial" pitchFamily="34" charset="0"/>
              </a:rPr>
              <a:t>, </a:t>
            </a:r>
            <a:br>
              <a:rPr kumimoji="0" lang="en-SG" sz="1600" b="0" i="0" u="none" strike="noStrike" kern="0" cap="none" spc="0" normalizeH="0" baseline="0" noProof="0" smtClean="0">
                <a:ln>
                  <a:noFill/>
                </a:ln>
                <a:solidFill>
                  <a:prstClr val="white"/>
                </a:solidFill>
                <a:effectLst/>
                <a:uLnTx/>
                <a:uFillTx/>
                <a:latin typeface="Arial" pitchFamily="34" charset="0"/>
                <a:ea typeface=""/>
                <a:cs typeface="Arial" pitchFamily="34" charset="0"/>
              </a:rPr>
            </a:br>
            <a:r>
              <a:rPr kumimoji="0" lang="en-SG" sz="1600" b="0" i="0" u="none" strike="noStrike" kern="0" cap="none" spc="0" normalizeH="0" baseline="0" noProof="0" smtClean="0">
                <a:ln>
                  <a:noFill/>
                </a:ln>
                <a:solidFill>
                  <a:prstClr val="white"/>
                </a:solidFill>
                <a:effectLst/>
                <a:uLnTx/>
                <a:uFillTx/>
                <a:latin typeface="Arial" pitchFamily="34" charset="0"/>
                <a:ea typeface=""/>
                <a:cs typeface="Arial" pitchFamily="34" charset="0"/>
              </a:rPr>
              <a:t>measuring </a:t>
            </a:r>
            <a:r>
              <a:rPr kumimoji="0" lang="en-SG" sz="1600" b="0" i="0" u="none" strike="noStrike" kern="0" cap="none" spc="0" normalizeH="0" baseline="0" noProof="0" dirty="0" smtClean="0">
                <a:ln>
                  <a:noFill/>
                </a:ln>
                <a:solidFill>
                  <a:prstClr val="white"/>
                </a:solidFill>
                <a:effectLst/>
                <a:uLnTx/>
                <a:uFillTx/>
                <a:latin typeface="Arial" pitchFamily="34" charset="0"/>
                <a:ea typeface=""/>
                <a:cs typeface="Arial" pitchFamily="34" charset="0"/>
              </a:rPr>
              <a:t>9 domains</a:t>
            </a:r>
          </a:p>
        </p:txBody>
      </p:sp>
    </p:spTree>
    <p:extLst>
      <p:ext uri="{BB962C8B-B14F-4D97-AF65-F5344CB8AC3E}">
        <p14:creationId xmlns:p14="http://schemas.microsoft.com/office/powerpoint/2010/main" val="148092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6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sp>
        <p:nvSpPr>
          <p:cNvPr id="14"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Assessing Human Capital / Potential </a:t>
            </a:r>
            <a:endParaRPr lang="en-SG" sz="2800" b="1" spc="-150" dirty="0">
              <a:solidFill>
                <a:srgbClr val="F2F2F2">
                  <a:lumMod val="10000"/>
                </a:srgbClr>
              </a:solidFill>
              <a:latin typeface="Palatino Linotype" panose="02040502050505030304" pitchFamily="18" charset="0"/>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grpSp>
        <p:nvGrpSpPr>
          <p:cNvPr id="16" name="Group 15"/>
          <p:cNvGrpSpPr/>
          <p:nvPr/>
        </p:nvGrpSpPr>
        <p:grpSpPr>
          <a:xfrm>
            <a:off x="762000" y="1202580"/>
            <a:ext cx="2005694" cy="2479249"/>
            <a:chOff x="304799" y="985271"/>
            <a:chExt cx="2667001" cy="3296697"/>
          </a:xfrm>
        </p:grpSpPr>
        <p:sp>
          <p:nvSpPr>
            <p:cNvPr id="36" name="Subtitle 7"/>
            <p:cNvSpPr txBox="1">
              <a:spLocks/>
            </p:cNvSpPr>
            <p:nvPr/>
          </p:nvSpPr>
          <p:spPr>
            <a:xfrm>
              <a:off x="304799" y="985271"/>
              <a:ext cx="2667000" cy="1035220"/>
            </a:xfrm>
            <a:prstGeom prst="rect">
              <a:avLst/>
            </a:prstGeom>
            <a:solidFill>
              <a:schemeClr val="tx2"/>
            </a:solidFill>
            <a:ln>
              <a:noFill/>
            </a:ln>
          </p:spPr>
          <p:txBody>
            <a:bodyPr anchor="ctr">
              <a:normAutofit/>
            </a:bodyPr>
            <a:lstStyle/>
            <a:p>
              <a:pPr marL="342900" indent="-342900" algn="ctr">
                <a:lnSpc>
                  <a:spcPts val="2000"/>
                </a:lnSpc>
                <a:spcBef>
                  <a:spcPct val="20000"/>
                </a:spcBef>
                <a:defRPr/>
              </a:pPr>
              <a:r>
                <a:rPr lang="en-SG" sz="2200" dirty="0" smtClean="0">
                  <a:solidFill>
                    <a:schemeClr val="accent2">
                      <a:lumMod val="25000"/>
                    </a:schemeClr>
                  </a:solidFill>
                  <a:latin typeface="Palatino Linotype" panose="02040502050505030304" pitchFamily="18" charset="0"/>
                </a:rPr>
                <a:t>Past</a:t>
              </a:r>
              <a:endParaRPr lang="en-SG" sz="2200" dirty="0">
                <a:solidFill>
                  <a:schemeClr val="accent2">
                    <a:lumMod val="25000"/>
                  </a:schemeClr>
                </a:solidFill>
                <a:latin typeface="Palatino Linotype" panose="02040502050505030304" pitchFamily="18" charset="0"/>
              </a:endParaRPr>
            </a:p>
          </p:txBody>
        </p:sp>
        <p:sp>
          <p:nvSpPr>
            <p:cNvPr id="37" name="Subtitle 7"/>
            <p:cNvSpPr txBox="1">
              <a:spLocks/>
            </p:cNvSpPr>
            <p:nvPr/>
          </p:nvSpPr>
          <p:spPr>
            <a:xfrm>
              <a:off x="304800" y="1943101"/>
              <a:ext cx="2667000" cy="2338867"/>
            </a:xfrm>
            <a:prstGeom prst="rect">
              <a:avLst/>
            </a:prstGeom>
            <a:solidFill>
              <a:schemeClr val="accent3">
                <a:lumMod val="20000"/>
                <a:lumOff val="80000"/>
              </a:schemeClr>
            </a:solidFill>
          </p:spPr>
          <p:txBody>
            <a:bodyPr anchor="ctr">
              <a:normAutofit/>
            </a:bodyPr>
            <a:lstStyle/>
            <a:p>
              <a:pPr indent="-180000">
                <a:lnSpc>
                  <a:spcPct val="150000"/>
                </a:lnSpc>
                <a:spcBef>
                  <a:spcPts val="600"/>
                </a:spcBef>
                <a:buClr>
                  <a:srgbClr val="FF9E19"/>
                </a:buClr>
                <a:buSzPct val="120000"/>
                <a:buFont typeface="Merriweather" pitchFamily="18" charset="0"/>
                <a:buChar char="•"/>
                <a:defRPr/>
              </a:pPr>
              <a:r>
                <a:rPr lang="en-SG" sz="1900" dirty="0" smtClean="0">
                  <a:solidFill>
                    <a:srgbClr val="181818"/>
                  </a:solidFill>
                  <a:latin typeface="Palatino Linotype" charset="0"/>
                  <a:ea typeface="Palatino Linotype" charset="0"/>
                  <a:cs typeface="Palatino Linotype" charset="0"/>
                </a:rPr>
                <a:t>Experiences</a:t>
              </a:r>
            </a:p>
            <a:p>
              <a:pPr indent="-180000">
                <a:lnSpc>
                  <a:spcPct val="150000"/>
                </a:lnSpc>
                <a:spcBef>
                  <a:spcPts val="600"/>
                </a:spcBef>
                <a:buClr>
                  <a:srgbClr val="FF9E19"/>
                </a:buClr>
                <a:buSzPct val="120000"/>
                <a:buFont typeface="Merriweather" pitchFamily="18" charset="0"/>
                <a:buChar char="•"/>
                <a:defRPr/>
              </a:pPr>
              <a:r>
                <a:rPr lang="en-SG" sz="1900" dirty="0" smtClean="0">
                  <a:solidFill>
                    <a:srgbClr val="181818"/>
                  </a:solidFill>
                  <a:latin typeface="Palatino Linotype" charset="0"/>
                  <a:ea typeface="Palatino Linotype" charset="0"/>
                  <a:cs typeface="Palatino Linotype" charset="0"/>
                </a:rPr>
                <a:t>Credentials</a:t>
              </a:r>
            </a:p>
          </p:txBody>
        </p:sp>
      </p:grpSp>
      <p:grpSp>
        <p:nvGrpSpPr>
          <p:cNvPr id="17" name="Group 16"/>
          <p:cNvGrpSpPr/>
          <p:nvPr/>
        </p:nvGrpSpPr>
        <p:grpSpPr>
          <a:xfrm>
            <a:off x="3018405" y="1224142"/>
            <a:ext cx="2005693" cy="2443569"/>
            <a:chOff x="-28575" y="1013946"/>
            <a:chExt cx="2667000" cy="3249249"/>
          </a:xfrm>
        </p:grpSpPr>
        <p:sp>
          <p:nvSpPr>
            <p:cNvPr id="34" name="Subtitle 7"/>
            <p:cNvSpPr txBox="1">
              <a:spLocks/>
            </p:cNvSpPr>
            <p:nvPr/>
          </p:nvSpPr>
          <p:spPr>
            <a:xfrm>
              <a:off x="-28575" y="1013946"/>
              <a:ext cx="2667000" cy="1035219"/>
            </a:xfrm>
            <a:prstGeom prst="rect">
              <a:avLst/>
            </a:prstGeom>
            <a:solidFill>
              <a:schemeClr val="bg2"/>
            </a:solidFill>
          </p:spPr>
          <p:txBody>
            <a:bodyPr anchor="ctr">
              <a:normAutofit/>
            </a:bodyPr>
            <a:lstStyle/>
            <a:p>
              <a:pPr marL="342900" indent="-342900" algn="ctr">
                <a:lnSpc>
                  <a:spcPts val="2000"/>
                </a:lnSpc>
                <a:spcBef>
                  <a:spcPct val="20000"/>
                </a:spcBef>
                <a:defRPr/>
              </a:pPr>
              <a:r>
                <a:rPr lang="en-SG" sz="2200" dirty="0" smtClean="0">
                  <a:solidFill>
                    <a:srgbClr val="F2F2F2"/>
                  </a:solidFill>
                  <a:latin typeface="Palatino Linotype" panose="02040502050505030304" pitchFamily="18" charset="0"/>
                </a:rPr>
                <a:t>Present</a:t>
              </a:r>
              <a:endParaRPr lang="en-SG" sz="2200" dirty="0">
                <a:solidFill>
                  <a:srgbClr val="181818"/>
                </a:solidFill>
                <a:latin typeface="Palatino Linotype" panose="02040502050505030304" pitchFamily="18" charset="0"/>
              </a:endParaRPr>
            </a:p>
          </p:txBody>
        </p:sp>
        <p:sp>
          <p:nvSpPr>
            <p:cNvPr id="35" name="Subtitle 7"/>
            <p:cNvSpPr txBox="1">
              <a:spLocks/>
            </p:cNvSpPr>
            <p:nvPr/>
          </p:nvSpPr>
          <p:spPr>
            <a:xfrm>
              <a:off x="-28575" y="1924330"/>
              <a:ext cx="2667000" cy="2338865"/>
            </a:xfrm>
            <a:prstGeom prst="rect">
              <a:avLst/>
            </a:prstGeom>
            <a:solidFill>
              <a:schemeClr val="accent3">
                <a:lumMod val="20000"/>
                <a:lumOff val="80000"/>
              </a:schemeClr>
            </a:solidFill>
          </p:spPr>
          <p:txBody>
            <a:bodyPr anchor="ctr">
              <a:normAutofit/>
            </a:bodyPr>
            <a:lstStyle/>
            <a:p>
              <a:pPr indent="-180000">
                <a:lnSpc>
                  <a:spcPct val="150000"/>
                </a:lnSpc>
                <a:spcBef>
                  <a:spcPts val="600"/>
                </a:spcBef>
                <a:buClr>
                  <a:srgbClr val="FF9E19"/>
                </a:buClr>
                <a:buSzPct val="120000"/>
                <a:buFont typeface="Merriweather" pitchFamily="18" charset="0"/>
                <a:buChar char="•"/>
                <a:defRPr/>
              </a:pPr>
              <a:r>
                <a:rPr lang="en-SG" sz="1900" dirty="0">
                  <a:solidFill>
                    <a:srgbClr val="181818"/>
                  </a:solidFill>
                  <a:latin typeface="Palatino Linotype" charset="0"/>
                  <a:ea typeface="Palatino Linotype" charset="0"/>
                  <a:cs typeface="Palatino Linotype" charset="0"/>
                </a:rPr>
                <a:t>Skills </a:t>
              </a:r>
            </a:p>
            <a:p>
              <a:pPr indent="-180000">
                <a:lnSpc>
                  <a:spcPct val="150000"/>
                </a:lnSpc>
                <a:spcBef>
                  <a:spcPts val="600"/>
                </a:spcBef>
                <a:buClr>
                  <a:srgbClr val="FF9E19"/>
                </a:buClr>
                <a:buSzPct val="120000"/>
                <a:buFont typeface="Merriweather" pitchFamily="18" charset="0"/>
                <a:buChar char="•"/>
                <a:defRPr/>
              </a:pPr>
              <a:r>
                <a:rPr lang="en-SG" sz="1900" dirty="0">
                  <a:solidFill>
                    <a:srgbClr val="181818"/>
                  </a:solidFill>
                  <a:latin typeface="Palatino Linotype" charset="0"/>
                  <a:ea typeface="Palatino Linotype" charset="0"/>
                  <a:cs typeface="Palatino Linotype" charset="0"/>
                </a:rPr>
                <a:t>Competencies</a:t>
              </a:r>
            </a:p>
          </p:txBody>
        </p:sp>
      </p:grpSp>
      <p:grpSp>
        <p:nvGrpSpPr>
          <p:cNvPr id="22" name="Group 21"/>
          <p:cNvGrpSpPr/>
          <p:nvPr/>
        </p:nvGrpSpPr>
        <p:grpSpPr>
          <a:xfrm>
            <a:off x="5274809" y="1202579"/>
            <a:ext cx="2730954" cy="2460612"/>
            <a:chOff x="-361951" y="1010051"/>
            <a:chExt cx="3333751" cy="3271914"/>
          </a:xfrm>
        </p:grpSpPr>
        <p:sp>
          <p:nvSpPr>
            <p:cNvPr id="32" name="Subtitle 7"/>
            <p:cNvSpPr txBox="1">
              <a:spLocks/>
            </p:cNvSpPr>
            <p:nvPr/>
          </p:nvSpPr>
          <p:spPr>
            <a:xfrm>
              <a:off x="-361951" y="1010051"/>
              <a:ext cx="3333751" cy="1035220"/>
            </a:xfrm>
            <a:prstGeom prst="rect">
              <a:avLst/>
            </a:prstGeom>
            <a:solidFill>
              <a:schemeClr val="accent1"/>
            </a:solidFill>
          </p:spPr>
          <p:txBody>
            <a:bodyPr anchor="ctr">
              <a:normAutofit/>
            </a:bodyPr>
            <a:lstStyle/>
            <a:p>
              <a:pPr marL="342900" indent="-342900" algn="ctr">
                <a:lnSpc>
                  <a:spcPts val="2000"/>
                </a:lnSpc>
                <a:spcBef>
                  <a:spcPct val="20000"/>
                </a:spcBef>
                <a:defRPr/>
              </a:pPr>
              <a:r>
                <a:rPr lang="en-SG" sz="2200" dirty="0" smtClean="0">
                  <a:solidFill>
                    <a:schemeClr val="accent2">
                      <a:lumMod val="25000"/>
                    </a:schemeClr>
                  </a:solidFill>
                  <a:latin typeface="Palatino Linotype" panose="02040502050505030304" pitchFamily="18" charset="0"/>
                </a:rPr>
                <a:t>Future</a:t>
              </a:r>
              <a:endParaRPr lang="en-SG" sz="2200" dirty="0">
                <a:solidFill>
                  <a:schemeClr val="accent2">
                    <a:lumMod val="25000"/>
                  </a:schemeClr>
                </a:solidFill>
                <a:latin typeface="Palatino Linotype" panose="02040502050505030304" pitchFamily="18" charset="0"/>
              </a:endParaRPr>
            </a:p>
          </p:txBody>
        </p:sp>
        <p:sp>
          <p:nvSpPr>
            <p:cNvPr id="33" name="Subtitle 7"/>
            <p:cNvSpPr txBox="1">
              <a:spLocks/>
            </p:cNvSpPr>
            <p:nvPr/>
          </p:nvSpPr>
          <p:spPr>
            <a:xfrm>
              <a:off x="-361951" y="1943099"/>
              <a:ext cx="3333751" cy="2338866"/>
            </a:xfrm>
            <a:prstGeom prst="rect">
              <a:avLst/>
            </a:prstGeom>
            <a:solidFill>
              <a:schemeClr val="accent3">
                <a:lumMod val="20000"/>
                <a:lumOff val="80000"/>
              </a:schemeClr>
            </a:solidFill>
          </p:spPr>
          <p:txBody>
            <a:bodyPr anchor="ctr">
              <a:normAutofit/>
            </a:bodyPr>
            <a:lstStyle/>
            <a:p>
              <a:pPr indent="-180000">
                <a:lnSpc>
                  <a:spcPct val="150000"/>
                </a:lnSpc>
                <a:spcBef>
                  <a:spcPts val="600"/>
                </a:spcBef>
                <a:buClr>
                  <a:srgbClr val="FF9E19"/>
                </a:buClr>
                <a:buSzPct val="120000"/>
                <a:buFont typeface="Merriweather" pitchFamily="18" charset="0"/>
                <a:buChar char="•"/>
                <a:defRPr/>
              </a:pPr>
              <a:r>
                <a:rPr lang="en-SG" sz="1900" dirty="0" smtClean="0">
                  <a:solidFill>
                    <a:srgbClr val="181818"/>
                  </a:solidFill>
                  <a:latin typeface="Palatino Linotype" charset="0"/>
                  <a:ea typeface="Palatino Linotype" charset="0"/>
                  <a:cs typeface="Palatino Linotype" charset="0"/>
                </a:rPr>
                <a:t>Future-ready Index</a:t>
              </a:r>
            </a:p>
            <a:p>
              <a:pPr indent="-180000">
                <a:lnSpc>
                  <a:spcPct val="150000"/>
                </a:lnSpc>
                <a:spcBef>
                  <a:spcPts val="600"/>
                </a:spcBef>
                <a:buClr>
                  <a:srgbClr val="FF9E19"/>
                </a:buClr>
                <a:buSzPct val="120000"/>
                <a:buFont typeface="Merriweather" pitchFamily="18" charset="0"/>
                <a:buChar char="•"/>
                <a:defRPr/>
              </a:pPr>
              <a:r>
                <a:rPr lang="en-SG" sz="1900" dirty="0" smtClean="0">
                  <a:solidFill>
                    <a:srgbClr val="181818"/>
                  </a:solidFill>
                  <a:latin typeface="Palatino Linotype" charset="0"/>
                  <a:ea typeface="Palatino Linotype" charset="0"/>
                  <a:cs typeface="Palatino Linotype" charset="0"/>
                </a:rPr>
                <a:t>Leadership potential</a:t>
              </a:r>
            </a:p>
          </p:txBody>
        </p:sp>
      </p:grpSp>
    </p:spTree>
    <p:extLst>
      <p:ext uri="{BB962C8B-B14F-4D97-AF65-F5344CB8AC3E}">
        <p14:creationId xmlns:p14="http://schemas.microsoft.com/office/powerpoint/2010/main" val="127919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7"/>
          <p:cNvSpPr txBox="1">
            <a:spLocks/>
          </p:cNvSpPr>
          <p:nvPr/>
        </p:nvSpPr>
        <p:spPr>
          <a:xfrm>
            <a:off x="337312" y="213358"/>
            <a:ext cx="8534400" cy="685800"/>
          </a:xfrm>
          <a:prstGeom prst="rect">
            <a:avLst/>
          </a:prstGeom>
        </p:spPr>
        <p:txBody>
          <a:bodyPr vert="horz" lIns="91440" tIns="45720" rIns="91440" bIns="45720" rtlCol="0">
            <a:noAutofit/>
          </a:bodyPr>
          <a:lstStyle/>
          <a:p>
            <a:pPr>
              <a:spcBef>
                <a:spcPct val="20000"/>
              </a:spcBef>
              <a:defRPr/>
            </a:pPr>
            <a:r>
              <a:rPr lang="en-US" sz="2800" b="1" spc="-150" dirty="0" smtClean="0">
                <a:latin typeface="Arial" charset="0"/>
                <a:ea typeface="Arial" charset="0"/>
                <a:cs typeface="Arial" charset="0"/>
              </a:rPr>
              <a:t>8 factors that Millennials look for in their careers</a:t>
            </a:r>
            <a:endParaRPr lang="en-SG" sz="2800" b="1" spc="-150" dirty="0">
              <a:latin typeface="Arial" charset="0"/>
              <a:ea typeface="Arial" charset="0"/>
              <a:cs typeface="Arial" charset="0"/>
            </a:endParaRPr>
          </a:p>
        </p:txBody>
      </p:sp>
      <p:sp>
        <p:nvSpPr>
          <p:cNvPr id="7" name="Rectangle 6"/>
          <p:cNvSpPr/>
          <p:nvPr/>
        </p:nvSpPr>
        <p:spPr>
          <a:xfrm flipV="1">
            <a:off x="-152400" y="5097780"/>
            <a:ext cx="944880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prstClr val="white"/>
              </a:solidFill>
              <a:latin typeface="Palatino Linotype" pitchFamily="18" charset="0"/>
            </a:endParaRPr>
          </a:p>
        </p:txBody>
      </p:sp>
      <p:pic>
        <p:nvPicPr>
          <p:cNvPr id="18" name="Picture 3" descr="C:\Users\Kai\Dropbox\+Monocoque Service Design\+Work\NUS CFG Pitch\Presentation Deck\Assets\CFG_nus_logo_web.png"/>
          <p:cNvPicPr>
            <a:picLocks noChangeAspect="1" noChangeArrowheads="1"/>
          </p:cNvPicPr>
          <p:nvPr/>
        </p:nvPicPr>
        <p:blipFill>
          <a:blip r:embed="rId3" cstate="print"/>
          <a:srcRect/>
          <a:stretch>
            <a:fillRect/>
          </a:stretch>
        </p:blipFill>
        <p:spPr bwMode="auto">
          <a:xfrm>
            <a:off x="0" y="5203796"/>
            <a:ext cx="1981200" cy="511204"/>
          </a:xfrm>
          <a:prstGeom prst="rect">
            <a:avLst/>
          </a:prstGeom>
          <a:noFill/>
        </p:spPr>
      </p:pic>
      <p:pic>
        <p:nvPicPr>
          <p:cNvPr id="19" name="Picture 3" descr="M:\+Projects\052 NUS CFG Pitch\3. Working Folder\Powerpoint Slides (Not Done)\04.png"/>
          <p:cNvPicPr>
            <a:picLocks noChangeAspect="1" noChangeArrowheads="1"/>
          </p:cNvPicPr>
          <p:nvPr/>
        </p:nvPicPr>
        <p:blipFill>
          <a:blip r:embed="rId4"/>
          <a:srcRect/>
          <a:stretch>
            <a:fillRect/>
          </a:stretch>
        </p:blipFill>
        <p:spPr bwMode="auto">
          <a:xfrm>
            <a:off x="7316430" y="-4048105"/>
            <a:ext cx="5496640" cy="5562600"/>
          </a:xfrm>
          <a:prstGeom prst="rect">
            <a:avLst/>
          </a:prstGeom>
          <a:noFill/>
        </p:spPr>
      </p:pic>
      <p:pic>
        <p:nvPicPr>
          <p:cNvPr id="5" name="Picture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98869" y="1016251"/>
            <a:ext cx="649224" cy="649224"/>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797261" y="1922967"/>
            <a:ext cx="649224" cy="64922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810924" y="3736399"/>
            <a:ext cx="649224" cy="649224"/>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797261" y="2829683"/>
            <a:ext cx="649224" cy="649224"/>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366067" y="1026998"/>
            <a:ext cx="649224" cy="649224"/>
          </a:xfrm>
          <a:prstGeom prst="rect">
            <a:avLst/>
          </a:prstGeom>
        </p:spPr>
      </p:pic>
      <p:pic>
        <p:nvPicPr>
          <p:cNvPr id="13" name="Picture 12"/>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4366067" y="1889890"/>
            <a:ext cx="649224" cy="649224"/>
          </a:xfrm>
          <a:prstGeom prst="rect">
            <a:avLst/>
          </a:prstGeom>
        </p:spPr>
      </p:pic>
      <p:pic>
        <p:nvPicPr>
          <p:cNvPr id="14" name="Picture 13"/>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4365016" y="2840430"/>
            <a:ext cx="649224" cy="649224"/>
          </a:xfrm>
          <a:prstGeom prst="rect">
            <a:avLst/>
          </a:prstGeom>
        </p:spPr>
      </p:pic>
      <p:pic>
        <p:nvPicPr>
          <p:cNvPr id="15" name="Picture 14"/>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4365016" y="3748806"/>
            <a:ext cx="649224" cy="649224"/>
          </a:xfrm>
          <a:prstGeom prst="rect">
            <a:avLst/>
          </a:prstGeom>
        </p:spPr>
      </p:pic>
      <p:sp>
        <p:nvSpPr>
          <p:cNvPr id="20" name="TextBox 19"/>
          <p:cNvSpPr txBox="1"/>
          <p:nvPr/>
        </p:nvSpPr>
        <p:spPr>
          <a:xfrm>
            <a:off x="2514600" y="1138294"/>
            <a:ext cx="1261575" cy="338554"/>
          </a:xfrm>
          <a:prstGeom prst="rect">
            <a:avLst/>
          </a:prstGeom>
          <a:noFill/>
        </p:spPr>
        <p:txBody>
          <a:bodyPr wrap="square" rtlCol="0">
            <a:spAutoFit/>
          </a:bodyPr>
          <a:lstStyle/>
          <a:p>
            <a:r>
              <a:rPr lang="en-US" sz="1600" b="1" dirty="0" smtClean="0">
                <a:latin typeface="Arial" panose="020B0604020202020204" pitchFamily="34" charset="0"/>
                <a:cs typeface="Arial" panose="020B0604020202020204" pitchFamily="34" charset="0"/>
              </a:rPr>
              <a:t>Purpose</a:t>
            </a:r>
            <a:endParaRPr lang="en-SG" sz="1600" b="1" dirty="0">
              <a:latin typeface="Arial" panose="020B0604020202020204" pitchFamily="34" charset="0"/>
              <a:cs typeface="Arial" panose="020B0604020202020204" pitchFamily="34" charset="0"/>
            </a:endParaRPr>
          </a:p>
        </p:txBody>
      </p:sp>
      <p:sp>
        <p:nvSpPr>
          <p:cNvPr id="21" name="TextBox 20"/>
          <p:cNvSpPr txBox="1"/>
          <p:nvPr/>
        </p:nvSpPr>
        <p:spPr>
          <a:xfrm>
            <a:off x="2536638" y="2043332"/>
            <a:ext cx="2948770" cy="523220"/>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Growth</a:t>
            </a:r>
            <a:r>
              <a:rPr lang="en-US" sz="1200" dirty="0" smtClean="0">
                <a:latin typeface="Arial" panose="020B0604020202020204" pitchFamily="34" charset="0"/>
                <a:cs typeface="Arial" panose="020B0604020202020204" pitchFamily="34" charset="0"/>
              </a:rPr>
              <a:t/>
            </a:r>
            <a:br>
              <a:rPr lang="en-US" sz="1200" dirty="0" smtClean="0">
                <a:latin typeface="Arial" panose="020B0604020202020204" pitchFamily="34" charset="0"/>
                <a:cs typeface="Arial" panose="020B0604020202020204" pitchFamily="34" charset="0"/>
              </a:rPr>
            </a:br>
            <a:endParaRPr lang="en-SG" sz="1200" dirty="0">
              <a:latin typeface="Arial" panose="020B0604020202020204" pitchFamily="34" charset="0"/>
              <a:cs typeface="Arial" panose="020B0604020202020204" pitchFamily="34" charset="0"/>
            </a:endParaRPr>
          </a:p>
        </p:txBody>
      </p:sp>
      <p:sp>
        <p:nvSpPr>
          <p:cNvPr id="22" name="TextBox 21"/>
          <p:cNvSpPr txBox="1"/>
          <p:nvPr/>
        </p:nvSpPr>
        <p:spPr>
          <a:xfrm>
            <a:off x="2514600" y="3659382"/>
            <a:ext cx="1574800" cy="1077218"/>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Corporate Social Responsibility</a:t>
            </a:r>
            <a:br>
              <a:rPr lang="en-US" sz="1600" b="1" dirty="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
        <p:nvSpPr>
          <p:cNvPr id="23" name="TextBox 22"/>
          <p:cNvSpPr txBox="1"/>
          <p:nvPr/>
        </p:nvSpPr>
        <p:spPr>
          <a:xfrm>
            <a:off x="2524472" y="2935065"/>
            <a:ext cx="1251703"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Challenge</a:t>
            </a:r>
            <a:br>
              <a:rPr lang="en-US" sz="1600" b="1" dirty="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
        <p:nvSpPr>
          <p:cNvPr id="24" name="TextBox 23"/>
          <p:cNvSpPr txBox="1"/>
          <p:nvPr/>
        </p:nvSpPr>
        <p:spPr>
          <a:xfrm>
            <a:off x="5181600" y="1145228"/>
            <a:ext cx="1503714" cy="584775"/>
          </a:xfrm>
          <a:prstGeom prst="rect">
            <a:avLst/>
          </a:prstGeom>
          <a:noFill/>
        </p:spPr>
        <p:txBody>
          <a:bodyPr wrap="square" rtlCol="0">
            <a:spAutoFit/>
          </a:bodyPr>
          <a:lstStyle/>
          <a:p>
            <a:r>
              <a:rPr lang="en-US" sz="1600" b="1" dirty="0" smtClean="0">
                <a:latin typeface="Arial" panose="020B0604020202020204" pitchFamily="34" charset="0"/>
                <a:cs typeface="Arial" panose="020B0604020202020204" pitchFamily="34" charset="0"/>
              </a:rPr>
              <a:t>Autonomy</a:t>
            </a:r>
            <a:br>
              <a:rPr lang="en-US" sz="1600" b="1" dirty="0" smtClean="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
        <p:nvSpPr>
          <p:cNvPr id="25" name="TextBox 24"/>
          <p:cNvSpPr txBox="1"/>
          <p:nvPr/>
        </p:nvSpPr>
        <p:spPr>
          <a:xfrm>
            <a:off x="5181600" y="2059715"/>
            <a:ext cx="1701152"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Collaboration</a:t>
            </a:r>
            <a:br>
              <a:rPr lang="en-US" sz="1600" b="1" dirty="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
        <p:nvSpPr>
          <p:cNvPr id="26" name="TextBox 25"/>
          <p:cNvSpPr txBox="1"/>
          <p:nvPr/>
        </p:nvSpPr>
        <p:spPr>
          <a:xfrm>
            <a:off x="5181600" y="2945812"/>
            <a:ext cx="1424686"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Well-being</a:t>
            </a:r>
            <a:br>
              <a:rPr lang="en-US" sz="1600" b="1" dirty="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
        <p:nvSpPr>
          <p:cNvPr id="27" name="TextBox 26"/>
          <p:cNvSpPr txBox="1"/>
          <p:nvPr/>
        </p:nvSpPr>
        <p:spPr>
          <a:xfrm>
            <a:off x="5181600" y="3754812"/>
            <a:ext cx="1701152"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Trust</a:t>
            </a:r>
            <a:br>
              <a:rPr lang="en-US" sz="1600" b="1" dirty="0">
                <a:latin typeface="Arial" panose="020B0604020202020204" pitchFamily="34" charset="0"/>
                <a:cs typeface="Arial" panose="020B0604020202020204" pitchFamily="34" charset="0"/>
              </a:rPr>
            </a:br>
            <a:endParaRPr lang="en-SG"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5571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14300"/>
            <a:ext cx="9144000" cy="6019800"/>
          </a:xfrm>
          <a:prstGeom prst="rect">
            <a:avLst/>
          </a:prstGeom>
          <a:solidFill>
            <a:schemeClr val="accent6">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rgbClr val="4EC1EA"/>
              </a:solidFill>
              <a:latin typeface="Palatino Linotype" pitchFamily="18" charset="0"/>
            </a:endParaRPr>
          </a:p>
        </p:txBody>
      </p:sp>
      <p:pic>
        <p:nvPicPr>
          <p:cNvPr id="2" name="Picture 2" descr="M:\+Projects\052 NUS CFG Pitch\3. Working Folder\Powerpoint Slides (Not Done)\02.png"/>
          <p:cNvPicPr>
            <a:picLocks noChangeAspect="1" noChangeArrowheads="1"/>
          </p:cNvPicPr>
          <p:nvPr/>
        </p:nvPicPr>
        <p:blipFill>
          <a:blip r:embed="rId2"/>
          <a:srcRect/>
          <a:stretch>
            <a:fillRect/>
          </a:stretch>
        </p:blipFill>
        <p:spPr bwMode="auto">
          <a:xfrm>
            <a:off x="3553126" y="1104900"/>
            <a:ext cx="2085674" cy="3133725"/>
          </a:xfrm>
          <a:prstGeom prst="rect">
            <a:avLst/>
          </a:prstGeom>
          <a:noFill/>
        </p:spPr>
      </p:pic>
      <p:sp>
        <p:nvSpPr>
          <p:cNvPr id="9" name="Subtitle 7"/>
          <p:cNvSpPr txBox="1">
            <a:spLocks/>
          </p:cNvSpPr>
          <p:nvPr/>
        </p:nvSpPr>
        <p:spPr>
          <a:xfrm>
            <a:off x="2971800" y="4152900"/>
            <a:ext cx="3124200" cy="990600"/>
          </a:xfrm>
          <a:prstGeom prst="rect">
            <a:avLst/>
          </a:prstGeom>
        </p:spPr>
        <p:txBody>
          <a:bodyPr vert="horz" lIns="91440" tIns="45720" rIns="91440" bIns="45720" rtlCol="0">
            <a:noAutofit/>
          </a:bodyPr>
          <a:lstStyle/>
          <a:p>
            <a:pPr algn="ctr">
              <a:lnSpc>
                <a:spcPts val="3600"/>
              </a:lnSpc>
              <a:spcBef>
                <a:spcPct val="20000"/>
              </a:spcBef>
              <a:defRPr/>
            </a:pPr>
            <a:r>
              <a:rPr lang="en-SG" sz="3600" b="1" spc="-150" dirty="0" smtClean="0">
                <a:solidFill>
                  <a:srgbClr val="E25829"/>
                </a:solidFill>
                <a:latin typeface="Palatino Linotype" pitchFamily="18" charset="0"/>
              </a:rPr>
              <a:t>Thank you</a:t>
            </a:r>
            <a:endParaRPr lang="en-SG" sz="3600" b="1" spc="-150" dirty="0">
              <a:solidFill>
                <a:srgbClr val="E25829"/>
              </a:solidFill>
              <a:latin typeface="Palatino Linotype" pitchFamily="18" charset="0"/>
            </a:endParaRPr>
          </a:p>
        </p:txBody>
      </p:sp>
    </p:spTree>
    <p:extLst>
      <p:ext uri="{BB962C8B-B14F-4D97-AF65-F5344CB8AC3E}">
        <p14:creationId xmlns:p14="http://schemas.microsoft.com/office/powerpoint/2010/main" val="1480808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5363" y="859536"/>
            <a:ext cx="7467600" cy="4052539"/>
          </a:xfrm>
          <a:prstGeom prst="rect">
            <a:avLst/>
          </a:prstGeom>
        </p:spPr>
      </p:pic>
      <p:sp>
        <p:nvSpPr>
          <p:cNvPr id="20" name="Subtitle 7"/>
          <p:cNvSpPr txBox="1">
            <a:spLocks/>
          </p:cNvSpPr>
          <p:nvPr/>
        </p:nvSpPr>
        <p:spPr>
          <a:xfrm>
            <a:off x="457200" y="261737"/>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Predicting the future…</a:t>
            </a:r>
            <a:endParaRPr lang="en-SG" sz="2800" b="1" spc="-150" dirty="0">
              <a:solidFill>
                <a:srgbClr val="F2F2F2">
                  <a:lumMod val="10000"/>
                </a:srgbClr>
              </a:solidFill>
              <a:latin typeface="Palatino Linotype" panose="02040502050505030304" pitchFamily="18" charset="0"/>
            </a:endParaRPr>
          </a:p>
        </p:txBody>
      </p:sp>
    </p:spTree>
    <p:extLst>
      <p:ext uri="{BB962C8B-B14F-4D97-AF65-F5344CB8AC3E}">
        <p14:creationId xmlns:p14="http://schemas.microsoft.com/office/powerpoint/2010/main" val="1788274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4574" y="827516"/>
            <a:ext cx="7772400" cy="3886200"/>
          </a:xfrm>
          <a:prstGeom prst="rect">
            <a:avLst/>
          </a:prstGeom>
        </p:spPr>
      </p:pic>
      <p:sp>
        <p:nvSpPr>
          <p:cNvPr id="8" name="Subtitle 7"/>
          <p:cNvSpPr txBox="1">
            <a:spLocks/>
          </p:cNvSpPr>
          <p:nvPr/>
        </p:nvSpPr>
        <p:spPr>
          <a:xfrm>
            <a:off x="457200" y="261737"/>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Robots – friend or foe?</a:t>
            </a:r>
            <a:endParaRPr lang="en-SG" sz="2800" b="1" spc="-150" dirty="0">
              <a:solidFill>
                <a:srgbClr val="F2F2F2">
                  <a:lumMod val="10000"/>
                </a:srgbClr>
              </a:solidFill>
              <a:latin typeface="Palatino Linotype" panose="02040502050505030304" pitchFamily="18" charset="0"/>
            </a:endParaRPr>
          </a:p>
        </p:txBody>
      </p:sp>
    </p:spTree>
    <p:extLst>
      <p:ext uri="{BB962C8B-B14F-4D97-AF65-F5344CB8AC3E}">
        <p14:creationId xmlns:p14="http://schemas.microsoft.com/office/powerpoint/2010/main" val="1277716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sp>
        <p:nvSpPr>
          <p:cNvPr id="8" name="Subtitle 7"/>
          <p:cNvSpPr txBox="1">
            <a:spLocks/>
          </p:cNvSpPr>
          <p:nvPr/>
        </p:nvSpPr>
        <p:spPr>
          <a:xfrm>
            <a:off x="457200" y="261737"/>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Why does CFG exist?</a:t>
            </a:r>
            <a:endParaRPr lang="en-SG" sz="2800" b="1" spc="-150" dirty="0">
              <a:solidFill>
                <a:srgbClr val="F2F2F2">
                  <a:lumMod val="10000"/>
                </a:srgbClr>
              </a:solidFill>
              <a:latin typeface="Palatino Linotype" panose="02040502050505030304" pitchFamily="18" charset="0"/>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7955" y="802628"/>
            <a:ext cx="7428089" cy="4178300"/>
          </a:xfrm>
          <a:prstGeom prst="rect">
            <a:avLst/>
          </a:prstGeom>
        </p:spPr>
      </p:pic>
    </p:spTree>
    <p:extLst>
      <p:ext uri="{BB962C8B-B14F-4D97-AF65-F5344CB8AC3E}">
        <p14:creationId xmlns:p14="http://schemas.microsoft.com/office/powerpoint/2010/main" val="1830599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sp>
        <p:nvSpPr>
          <p:cNvPr id="14"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Roots &amp; Wings – Upgrading your internal OS</a:t>
            </a:r>
            <a:endParaRPr lang="en-SG" sz="2800" b="1" spc="-150" dirty="0">
              <a:solidFill>
                <a:srgbClr val="F2F2F2">
                  <a:lumMod val="10000"/>
                </a:srgbClr>
              </a:solidFill>
              <a:latin typeface="Palatino Linotype" panose="02040502050505030304" pitchFamily="18" charset="0"/>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grpSp>
        <p:nvGrpSpPr>
          <p:cNvPr id="15" name="Group 14"/>
          <p:cNvGrpSpPr/>
          <p:nvPr/>
        </p:nvGrpSpPr>
        <p:grpSpPr>
          <a:xfrm>
            <a:off x="487079" y="1772488"/>
            <a:ext cx="8169842" cy="2092660"/>
            <a:chOff x="635269" y="2202524"/>
            <a:chExt cx="10800066" cy="2929549"/>
          </a:xfrm>
        </p:grpSpPr>
        <p:grpSp>
          <p:nvGrpSpPr>
            <p:cNvPr id="19" name="Group 18"/>
            <p:cNvGrpSpPr/>
            <p:nvPr/>
          </p:nvGrpSpPr>
          <p:grpSpPr>
            <a:xfrm rot="5400000">
              <a:off x="4646365" y="644492"/>
              <a:ext cx="1206394" cy="5899116"/>
              <a:chOff x="3653497" y="1968894"/>
              <a:chExt cx="469770" cy="2700281"/>
            </a:xfrm>
          </p:grpSpPr>
          <p:grpSp>
            <p:nvGrpSpPr>
              <p:cNvPr id="44" name="Group 43"/>
              <p:cNvGrpSpPr/>
              <p:nvPr/>
            </p:nvGrpSpPr>
            <p:grpSpPr>
              <a:xfrm>
                <a:off x="3779215" y="2098976"/>
                <a:ext cx="226186" cy="2445413"/>
                <a:chOff x="3779215" y="2098976"/>
                <a:chExt cx="226186" cy="2445413"/>
              </a:xfrm>
            </p:grpSpPr>
            <p:cxnSp>
              <p:nvCxnSpPr>
                <p:cNvPr id="53" name="Straight Connector 52"/>
                <p:cNvCxnSpPr/>
                <p:nvPr/>
              </p:nvCxnSpPr>
              <p:spPr>
                <a:xfrm rot="16200000" flipH="1" flipV="1">
                  <a:off x="3761868" y="2126643"/>
                  <a:ext cx="258986" cy="203651"/>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3789534" y="2457151"/>
                  <a:ext cx="205765" cy="273333"/>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flipV="1">
                  <a:off x="3754117" y="2874683"/>
                  <a:ext cx="264166" cy="197037"/>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779215" y="3187876"/>
                  <a:ext cx="205765" cy="273333"/>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799898" y="3572474"/>
                  <a:ext cx="205503" cy="238993"/>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flipH="1">
                  <a:off x="3756816" y="3948468"/>
                  <a:ext cx="258769" cy="197037"/>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799898" y="4305396"/>
                  <a:ext cx="205503" cy="238993"/>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grpSp>
          <p:sp>
            <p:nvSpPr>
              <p:cNvPr id="45" name="Oval 44"/>
              <p:cNvSpPr/>
              <p:nvPr/>
            </p:nvSpPr>
            <p:spPr>
              <a:xfrm>
                <a:off x="3970867" y="1968894"/>
                <a:ext cx="152400" cy="152400"/>
              </a:xfrm>
              <a:prstGeom prst="ellipse">
                <a:avLst/>
              </a:prstGeom>
              <a:solidFill>
                <a:srgbClr val="FEFCF0"/>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Oval 45"/>
              <p:cNvSpPr/>
              <p:nvPr/>
            </p:nvSpPr>
            <p:spPr>
              <a:xfrm>
                <a:off x="3653497" y="2335409"/>
                <a:ext cx="152400" cy="152400"/>
              </a:xfrm>
              <a:prstGeom prst="ellipse">
                <a:avLst/>
              </a:prstGeom>
              <a:solidFill>
                <a:srgbClr val="FFFFFF"/>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Oval 46"/>
              <p:cNvSpPr/>
              <p:nvPr/>
            </p:nvSpPr>
            <p:spPr>
              <a:xfrm>
                <a:off x="3962400" y="2710246"/>
                <a:ext cx="152400" cy="152400"/>
              </a:xfrm>
              <a:prstGeom prst="ellipse">
                <a:avLst/>
              </a:prstGeom>
              <a:solidFill>
                <a:srgbClr val="FEFCF0"/>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Oval 47"/>
              <p:cNvSpPr/>
              <p:nvPr/>
            </p:nvSpPr>
            <p:spPr>
              <a:xfrm>
                <a:off x="3657600" y="3082966"/>
                <a:ext cx="152400" cy="152400"/>
              </a:xfrm>
              <a:prstGeom prst="ellipse">
                <a:avLst/>
              </a:prstGeom>
              <a:solidFill>
                <a:srgbClr val="FFFFFF"/>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Oval 48"/>
              <p:cNvSpPr/>
              <p:nvPr/>
            </p:nvSpPr>
            <p:spPr>
              <a:xfrm>
                <a:off x="3970867" y="3430925"/>
                <a:ext cx="152400" cy="152400"/>
              </a:xfrm>
              <a:prstGeom prst="ellipse">
                <a:avLst/>
              </a:prstGeom>
              <a:solidFill>
                <a:srgbClr val="FEFCF0"/>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Oval 49"/>
              <p:cNvSpPr/>
              <p:nvPr/>
            </p:nvSpPr>
            <p:spPr>
              <a:xfrm>
                <a:off x="3657600" y="3787521"/>
                <a:ext cx="152400" cy="152400"/>
              </a:xfrm>
              <a:prstGeom prst="ellipse">
                <a:avLst/>
              </a:prstGeom>
              <a:solidFill>
                <a:srgbClr val="FFFFFF"/>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Oval 50"/>
              <p:cNvSpPr/>
              <p:nvPr/>
            </p:nvSpPr>
            <p:spPr>
              <a:xfrm>
                <a:off x="3962400" y="4154053"/>
                <a:ext cx="152400" cy="152400"/>
              </a:xfrm>
              <a:prstGeom prst="ellipse">
                <a:avLst/>
              </a:prstGeom>
              <a:solidFill>
                <a:srgbClr val="FEFCF0"/>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Oval 51"/>
              <p:cNvSpPr/>
              <p:nvPr/>
            </p:nvSpPr>
            <p:spPr>
              <a:xfrm>
                <a:off x="3657600" y="4516775"/>
                <a:ext cx="152400" cy="152400"/>
              </a:xfrm>
              <a:prstGeom prst="ellipse">
                <a:avLst/>
              </a:prstGeom>
              <a:solidFill>
                <a:srgbClr val="FFFFFF"/>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20" name="TextBox 19"/>
            <p:cNvSpPr txBox="1"/>
            <p:nvPr/>
          </p:nvSpPr>
          <p:spPr>
            <a:xfrm>
              <a:off x="2052971" y="2551018"/>
              <a:ext cx="1039444" cy="420090"/>
            </a:xfrm>
            <a:prstGeom prst="rect">
              <a:avLst/>
            </a:prstGeom>
            <a:noFill/>
          </p:spPr>
          <p:txBody>
            <a:bodyPr wrap="square" rtlCol="0">
              <a:spAutoFit/>
            </a:bodyPr>
            <a:lstStyle/>
            <a:p>
              <a:r>
                <a:rPr lang="en-US" sz="1350" dirty="0">
                  <a:solidFill>
                    <a:prstClr val="black"/>
                  </a:solidFill>
                </a:rPr>
                <a:t>Focus</a:t>
              </a:r>
            </a:p>
          </p:txBody>
        </p:sp>
        <p:sp>
          <p:nvSpPr>
            <p:cNvPr id="21" name="TextBox 20"/>
            <p:cNvSpPr txBox="1"/>
            <p:nvPr/>
          </p:nvSpPr>
          <p:spPr>
            <a:xfrm>
              <a:off x="2193401" y="4304819"/>
              <a:ext cx="2119477" cy="827254"/>
            </a:xfrm>
            <a:prstGeom prst="rect">
              <a:avLst/>
            </a:prstGeom>
            <a:noFill/>
          </p:spPr>
          <p:txBody>
            <a:bodyPr wrap="square" rtlCol="0">
              <a:spAutoFit/>
            </a:bodyPr>
            <a:lstStyle/>
            <a:p>
              <a:pPr algn="ctr">
                <a:lnSpc>
                  <a:spcPct val="80000"/>
                </a:lnSpc>
              </a:pPr>
              <a:r>
                <a:rPr lang="en-US" sz="1350" dirty="0">
                  <a:solidFill>
                    <a:prstClr val="black"/>
                  </a:solidFill>
                </a:rPr>
                <a:t>Self-</a:t>
              </a:r>
              <a:endParaRPr lang="en-US" sz="1350" dirty="0">
                <a:solidFill>
                  <a:srgbClr val="FF0000"/>
                </a:solidFill>
              </a:endParaRPr>
            </a:p>
            <a:p>
              <a:pPr algn="ctr">
                <a:lnSpc>
                  <a:spcPct val="80000"/>
                </a:lnSpc>
              </a:pPr>
              <a:r>
                <a:rPr lang="en-US" sz="1350" dirty="0">
                  <a:solidFill>
                    <a:prstClr val="black"/>
                  </a:solidFill>
                </a:rPr>
                <a:t>&amp; Interpersonal Awareness</a:t>
              </a:r>
            </a:p>
          </p:txBody>
        </p:sp>
        <p:sp>
          <p:nvSpPr>
            <p:cNvPr id="23" name="TextBox 22"/>
            <p:cNvSpPr txBox="1"/>
            <p:nvPr/>
          </p:nvSpPr>
          <p:spPr>
            <a:xfrm>
              <a:off x="3329626" y="2553965"/>
              <a:ext cx="1675497" cy="420090"/>
            </a:xfrm>
            <a:prstGeom prst="rect">
              <a:avLst/>
            </a:prstGeom>
            <a:noFill/>
          </p:spPr>
          <p:txBody>
            <a:bodyPr wrap="square" rtlCol="0">
              <a:spAutoFit/>
            </a:bodyPr>
            <a:lstStyle/>
            <a:p>
              <a:r>
                <a:rPr lang="en-US" sz="1350" dirty="0">
                  <a:solidFill>
                    <a:prstClr val="black"/>
                  </a:solidFill>
                </a:rPr>
                <a:t>What’s My OS</a:t>
              </a:r>
            </a:p>
          </p:txBody>
        </p:sp>
        <p:sp>
          <p:nvSpPr>
            <p:cNvPr id="24" name="TextBox 23"/>
            <p:cNvSpPr txBox="1"/>
            <p:nvPr/>
          </p:nvSpPr>
          <p:spPr>
            <a:xfrm>
              <a:off x="5671167" y="4299768"/>
              <a:ext cx="1644294" cy="367759"/>
            </a:xfrm>
            <a:prstGeom prst="rect">
              <a:avLst/>
            </a:prstGeom>
            <a:noFill/>
          </p:spPr>
          <p:txBody>
            <a:bodyPr wrap="square" rtlCol="0">
              <a:spAutoFit/>
            </a:bodyPr>
            <a:lstStyle/>
            <a:p>
              <a:pPr algn="ctr">
                <a:lnSpc>
                  <a:spcPct val="80000"/>
                </a:lnSpc>
              </a:pPr>
              <a:r>
                <a:rPr lang="en-US" sz="1350" dirty="0" smtClean="0">
                  <a:solidFill>
                    <a:prstClr val="black"/>
                  </a:solidFill>
                </a:rPr>
                <a:t>Happiness</a:t>
              </a:r>
              <a:endParaRPr lang="en-US" sz="1350" dirty="0">
                <a:solidFill>
                  <a:prstClr val="black"/>
                </a:solidFill>
              </a:endParaRPr>
            </a:p>
          </p:txBody>
        </p:sp>
        <p:sp>
          <p:nvSpPr>
            <p:cNvPr id="25" name="TextBox 24"/>
            <p:cNvSpPr txBox="1"/>
            <p:nvPr/>
          </p:nvSpPr>
          <p:spPr>
            <a:xfrm>
              <a:off x="4153831" y="4256973"/>
              <a:ext cx="1562695" cy="420090"/>
            </a:xfrm>
            <a:prstGeom prst="rect">
              <a:avLst/>
            </a:prstGeom>
            <a:noFill/>
          </p:spPr>
          <p:txBody>
            <a:bodyPr wrap="square" rtlCol="0">
              <a:spAutoFit/>
            </a:bodyPr>
            <a:lstStyle/>
            <a:p>
              <a:r>
                <a:rPr lang="en-US" sz="1350" dirty="0" err="1">
                  <a:solidFill>
                    <a:prstClr val="black"/>
                  </a:solidFill>
                </a:rPr>
                <a:t>Sensemaking</a:t>
              </a:r>
              <a:endParaRPr lang="en-US" sz="1350" dirty="0">
                <a:solidFill>
                  <a:prstClr val="black"/>
                </a:solidFill>
              </a:endParaRPr>
            </a:p>
          </p:txBody>
        </p:sp>
        <p:sp>
          <p:nvSpPr>
            <p:cNvPr id="26" name="TextBox 25"/>
            <p:cNvSpPr txBox="1"/>
            <p:nvPr/>
          </p:nvSpPr>
          <p:spPr>
            <a:xfrm>
              <a:off x="5076201" y="2568826"/>
              <a:ext cx="1170399" cy="420090"/>
            </a:xfrm>
            <a:prstGeom prst="rect">
              <a:avLst/>
            </a:prstGeom>
            <a:noFill/>
          </p:spPr>
          <p:txBody>
            <a:bodyPr wrap="square" rtlCol="0">
              <a:spAutoFit/>
            </a:bodyPr>
            <a:lstStyle/>
            <a:p>
              <a:r>
                <a:rPr lang="en-US" sz="1350" dirty="0">
                  <a:solidFill>
                    <a:prstClr val="black"/>
                  </a:solidFill>
                </a:rPr>
                <a:t>Empathy</a:t>
              </a:r>
            </a:p>
          </p:txBody>
        </p:sp>
        <p:sp>
          <p:nvSpPr>
            <p:cNvPr id="27" name="TextBox 26"/>
            <p:cNvSpPr txBox="1"/>
            <p:nvPr/>
          </p:nvSpPr>
          <p:spPr>
            <a:xfrm>
              <a:off x="6294625" y="2265739"/>
              <a:ext cx="1790457" cy="594589"/>
            </a:xfrm>
            <a:prstGeom prst="rect">
              <a:avLst/>
            </a:prstGeom>
            <a:noFill/>
          </p:spPr>
          <p:txBody>
            <a:bodyPr wrap="square" rtlCol="0">
              <a:spAutoFit/>
            </a:bodyPr>
            <a:lstStyle/>
            <a:p>
              <a:pPr algn="ctr">
                <a:lnSpc>
                  <a:spcPct val="80000"/>
                </a:lnSpc>
              </a:pPr>
              <a:r>
                <a:rPr lang="en-US" sz="1350" dirty="0">
                  <a:solidFill>
                    <a:prstClr val="black"/>
                  </a:solidFill>
                </a:rPr>
                <a:t>Collaboration </a:t>
              </a:r>
            </a:p>
            <a:p>
              <a:pPr algn="ctr">
                <a:lnSpc>
                  <a:spcPct val="80000"/>
                </a:lnSpc>
              </a:pPr>
              <a:r>
                <a:rPr lang="en-US" sz="1350" dirty="0">
                  <a:solidFill>
                    <a:prstClr val="black"/>
                  </a:solidFill>
                </a:rPr>
                <a:t>&amp; Networking</a:t>
              </a:r>
              <a:endParaRPr lang="en-US" sz="1350" dirty="0">
                <a:solidFill>
                  <a:srgbClr val="FF0000"/>
                </a:solidFill>
              </a:endParaRPr>
            </a:p>
          </p:txBody>
        </p:sp>
        <p:sp>
          <p:nvSpPr>
            <p:cNvPr id="28" name="TextBox 27"/>
            <p:cNvSpPr txBox="1"/>
            <p:nvPr/>
          </p:nvSpPr>
          <p:spPr>
            <a:xfrm>
              <a:off x="9092860" y="4267443"/>
              <a:ext cx="1334619" cy="600424"/>
            </a:xfrm>
            <a:prstGeom prst="rect">
              <a:avLst/>
            </a:prstGeom>
            <a:noFill/>
          </p:spPr>
          <p:txBody>
            <a:bodyPr wrap="square" rtlCol="0">
              <a:spAutoFit/>
            </a:bodyPr>
            <a:lstStyle/>
            <a:p>
              <a:pPr algn="ctr">
                <a:lnSpc>
                  <a:spcPct val="80000"/>
                </a:lnSpc>
              </a:pPr>
              <a:r>
                <a:rPr lang="en-US" sz="1350" dirty="0" smtClean="0">
                  <a:solidFill>
                    <a:srgbClr val="414042">
                      <a:lumMod val="50000"/>
                    </a:srgbClr>
                  </a:solidFill>
                </a:rPr>
                <a:t>Vision &amp; Resilience</a:t>
              </a:r>
              <a:endParaRPr lang="en-US" sz="1350" dirty="0">
                <a:solidFill>
                  <a:srgbClr val="414042">
                    <a:lumMod val="50000"/>
                  </a:srgbClr>
                </a:solidFill>
              </a:endParaRPr>
            </a:p>
          </p:txBody>
        </p:sp>
        <p:sp>
          <p:nvSpPr>
            <p:cNvPr id="29" name="Oval 28"/>
            <p:cNvSpPr/>
            <p:nvPr/>
          </p:nvSpPr>
          <p:spPr>
            <a:xfrm>
              <a:off x="635269" y="2796136"/>
              <a:ext cx="1449301" cy="1418609"/>
            </a:xfrm>
            <a:prstGeom prst="ellipse">
              <a:avLst/>
            </a:prstGeom>
            <a:solidFill>
              <a:srgbClr val="2A4078"/>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Opening workshop </a:t>
              </a:r>
              <a:endParaRPr lang="en-US" sz="788" dirty="0">
                <a:solidFill>
                  <a:srgbClr val="FFFFFF"/>
                </a:solidFill>
              </a:endParaRPr>
            </a:p>
          </p:txBody>
        </p:sp>
        <p:sp>
          <p:nvSpPr>
            <p:cNvPr id="30" name="Oval 29"/>
            <p:cNvSpPr/>
            <p:nvPr/>
          </p:nvSpPr>
          <p:spPr>
            <a:xfrm>
              <a:off x="9986033" y="2701137"/>
              <a:ext cx="1449302" cy="1418609"/>
            </a:xfrm>
            <a:prstGeom prst="ellipse">
              <a:avLst/>
            </a:prstGeom>
            <a:solidFill>
              <a:srgbClr val="2A4078"/>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FF"/>
                  </a:solidFill>
                </a:rPr>
                <a:t>Closing</a:t>
              </a:r>
            </a:p>
            <a:p>
              <a:pPr algn="ctr"/>
              <a:r>
                <a:rPr lang="en-US" sz="1050" dirty="0" smtClean="0">
                  <a:solidFill>
                    <a:srgbClr val="FFFFFF"/>
                  </a:solidFill>
                </a:rPr>
                <a:t>Workshop</a:t>
              </a:r>
              <a:endParaRPr lang="en-US" sz="1050" dirty="0">
                <a:solidFill>
                  <a:srgbClr val="FFFFFF"/>
                </a:solidFill>
              </a:endParaRPr>
            </a:p>
          </p:txBody>
        </p:sp>
        <p:cxnSp>
          <p:nvCxnSpPr>
            <p:cNvPr id="31" name="Straight Connector 30"/>
            <p:cNvCxnSpPr/>
            <p:nvPr/>
          </p:nvCxnSpPr>
          <p:spPr>
            <a:xfrm rot="5400000">
              <a:off x="8159783" y="3285503"/>
              <a:ext cx="528415" cy="597132"/>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rot="5400000">
              <a:off x="8626364" y="3026620"/>
              <a:ext cx="391372" cy="332938"/>
            </a:xfrm>
            <a:prstGeom prst="ellipse">
              <a:avLst/>
            </a:prstGeom>
            <a:solidFill>
              <a:srgbClr val="FFFFFF"/>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0" name="Straight Connector 39"/>
            <p:cNvCxnSpPr/>
            <p:nvPr/>
          </p:nvCxnSpPr>
          <p:spPr>
            <a:xfrm rot="5400000" flipH="1">
              <a:off x="8924123" y="3337174"/>
              <a:ext cx="527742" cy="522112"/>
            </a:xfrm>
            <a:prstGeom prst="line">
              <a:avLst/>
            </a:prstGeom>
            <a:ln>
              <a:solidFill>
                <a:srgbClr val="E96636"/>
              </a:solidFill>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rot="5400000">
              <a:off x="9387861" y="3815797"/>
              <a:ext cx="391372" cy="332938"/>
            </a:xfrm>
            <a:prstGeom prst="ellipse">
              <a:avLst/>
            </a:prstGeom>
            <a:solidFill>
              <a:srgbClr val="FEFCF0"/>
            </a:solidFill>
            <a:ln w="9525">
              <a:solidFill>
                <a:srgbClr val="E96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TextBox 41"/>
            <p:cNvSpPr txBox="1"/>
            <p:nvPr/>
          </p:nvSpPr>
          <p:spPr>
            <a:xfrm>
              <a:off x="7424896" y="4288103"/>
              <a:ext cx="1297662" cy="594589"/>
            </a:xfrm>
            <a:prstGeom prst="rect">
              <a:avLst/>
            </a:prstGeom>
            <a:noFill/>
          </p:spPr>
          <p:txBody>
            <a:bodyPr wrap="square" rtlCol="0">
              <a:spAutoFit/>
            </a:bodyPr>
            <a:lstStyle/>
            <a:p>
              <a:pPr algn="ctr">
                <a:lnSpc>
                  <a:spcPct val="80000"/>
                </a:lnSpc>
              </a:pPr>
              <a:r>
                <a:rPr lang="en-US" sz="1350" dirty="0">
                  <a:solidFill>
                    <a:srgbClr val="414042">
                      <a:lumMod val="50000"/>
                    </a:srgbClr>
                  </a:solidFill>
                </a:rPr>
                <a:t>Industry awareness</a:t>
              </a:r>
            </a:p>
          </p:txBody>
        </p:sp>
        <p:sp>
          <p:nvSpPr>
            <p:cNvPr id="43" name="TextBox 42"/>
            <p:cNvSpPr txBox="1"/>
            <p:nvPr/>
          </p:nvSpPr>
          <p:spPr>
            <a:xfrm>
              <a:off x="7935402" y="2202524"/>
              <a:ext cx="1756236" cy="827254"/>
            </a:xfrm>
            <a:prstGeom prst="rect">
              <a:avLst/>
            </a:prstGeom>
            <a:noFill/>
          </p:spPr>
          <p:txBody>
            <a:bodyPr wrap="square" rtlCol="0">
              <a:spAutoFit/>
            </a:bodyPr>
            <a:lstStyle/>
            <a:p>
              <a:pPr algn="ctr">
                <a:lnSpc>
                  <a:spcPct val="80000"/>
                </a:lnSpc>
              </a:pPr>
              <a:r>
                <a:rPr lang="en-US" sz="1350" dirty="0">
                  <a:solidFill>
                    <a:srgbClr val="414042">
                      <a:lumMod val="50000"/>
                    </a:srgbClr>
                  </a:solidFill>
                </a:rPr>
                <a:t>Personal Branding &amp; Storytelling</a:t>
              </a:r>
            </a:p>
          </p:txBody>
        </p:sp>
      </p:grpSp>
      <p:pic>
        <p:nvPicPr>
          <p:cNvPr id="60" name="Picture 5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43394" y="157429"/>
            <a:ext cx="1034369" cy="1037912"/>
          </a:xfrm>
          <a:prstGeom prst="rect">
            <a:avLst/>
          </a:prstGeom>
        </p:spPr>
      </p:pic>
    </p:spTree>
    <p:extLst>
      <p:ext uri="{BB962C8B-B14F-4D97-AF65-F5344CB8AC3E}">
        <p14:creationId xmlns:p14="http://schemas.microsoft.com/office/powerpoint/2010/main" val="29646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1642" y="850737"/>
            <a:ext cx="6837056" cy="4220037"/>
          </a:xfrm>
          <a:prstGeom prst="rect">
            <a:avLst/>
          </a:prstGeom>
        </p:spPr>
      </p:pic>
      <p:sp>
        <p:nvSpPr>
          <p:cNvPr id="6"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Using live </a:t>
            </a:r>
            <a:r>
              <a:rPr lang="en-SG" sz="2800" b="1" spc="-150" dirty="0" err="1" smtClean="0">
                <a:solidFill>
                  <a:srgbClr val="F2F2F2">
                    <a:lumMod val="10000"/>
                  </a:srgbClr>
                </a:solidFill>
                <a:latin typeface="Palatino Linotype" panose="02040502050505030304" pitchFamily="18" charset="0"/>
              </a:rPr>
              <a:t>wordclouds</a:t>
            </a:r>
            <a:r>
              <a:rPr lang="en-SG" sz="2800" b="1" spc="-150" dirty="0" smtClean="0">
                <a:solidFill>
                  <a:srgbClr val="F2F2F2">
                    <a:lumMod val="10000"/>
                  </a:srgbClr>
                </a:solidFill>
                <a:latin typeface="Palatino Linotype" panose="02040502050505030304" pitchFamily="18" charset="0"/>
              </a:rPr>
              <a:t> to create a safe place for sharing</a:t>
            </a:r>
            <a:endParaRPr lang="en-SG" sz="2800" b="1" spc="-150" dirty="0">
              <a:solidFill>
                <a:srgbClr val="F2F2F2">
                  <a:lumMod val="10000"/>
                </a:srgbClr>
              </a:solidFill>
              <a:latin typeface="Palatino Linotype" panose="02040502050505030304" pitchFamily="18" charset="0"/>
            </a:endParaRPr>
          </a:p>
        </p:txBody>
      </p:sp>
    </p:spTree>
    <p:extLst>
      <p:ext uri="{BB962C8B-B14F-4D97-AF65-F5344CB8AC3E}">
        <p14:creationId xmlns:p14="http://schemas.microsoft.com/office/powerpoint/2010/main" val="1476628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sp>
        <p:nvSpPr>
          <p:cNvPr id="6"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Integrating learning through Reflective Journaling </a:t>
            </a:r>
            <a:endParaRPr lang="en-SG" sz="2800" b="1" spc="-150" dirty="0">
              <a:solidFill>
                <a:srgbClr val="F2F2F2">
                  <a:lumMod val="10000"/>
                </a:srgbClr>
              </a:solidFill>
              <a:latin typeface="Palatino Linotype" panose="02040502050505030304" pitchFamily="18" charset="0"/>
            </a:endParaRPr>
          </a:p>
        </p:txBody>
      </p:sp>
      <p:sp>
        <p:nvSpPr>
          <p:cNvPr id="8" name="Subtitle 7"/>
          <p:cNvSpPr txBox="1">
            <a:spLocks/>
          </p:cNvSpPr>
          <p:nvPr/>
        </p:nvSpPr>
        <p:spPr>
          <a:xfrm>
            <a:off x="342900" y="1101144"/>
            <a:ext cx="8458200" cy="2684304"/>
          </a:xfrm>
          <a:prstGeom prst="rect">
            <a:avLst/>
          </a:prstGeom>
        </p:spPr>
        <p:txBody>
          <a:bodyPr vert="horz" lIns="91440" tIns="45720" rIns="91440" bIns="45720" rtlCol="0">
            <a:noAutofit/>
          </a:bodyPr>
          <a:lstStyle/>
          <a:p>
            <a:pPr>
              <a:spcBef>
                <a:spcPct val="20000"/>
              </a:spcBef>
              <a:defRPr/>
            </a:pPr>
            <a:r>
              <a:rPr lang="en-SG" sz="2400" b="1" spc="-150" dirty="0" smtClean="0">
                <a:solidFill>
                  <a:srgbClr val="F2F2F2">
                    <a:lumMod val="10000"/>
                  </a:srgbClr>
                </a:solidFill>
                <a:latin typeface="Palatino Linotype" panose="02040502050505030304" pitchFamily="18" charset="0"/>
              </a:rPr>
              <a:t>”I believe journaling was an enriching exercise made even more meaningful with you guys’ input at the right side of the google docs every now and then. Despite the cold room, my heart stays warm knowing that someone somewhere enjoys reading these journals. Each journal is a piece of our soul and acknowledging it has been profound for me. </a:t>
            </a:r>
          </a:p>
          <a:p>
            <a:pPr>
              <a:spcBef>
                <a:spcPct val="20000"/>
              </a:spcBef>
              <a:defRPr/>
            </a:pPr>
            <a:r>
              <a:rPr lang="en-SG" sz="2400" b="1" spc="-150" dirty="0" smtClean="0">
                <a:solidFill>
                  <a:srgbClr val="F2F2F2">
                    <a:lumMod val="10000"/>
                  </a:srgbClr>
                </a:solidFill>
                <a:latin typeface="Palatino Linotype" panose="02040502050505030304" pitchFamily="18" charset="0"/>
              </a:rPr>
              <a:t>Thank you to the CFG team and all the best in touching more people’s hearts and </a:t>
            </a:r>
            <a:r>
              <a:rPr lang="en-SG" sz="2400" b="1" spc="-150" dirty="0" err="1" smtClean="0">
                <a:solidFill>
                  <a:srgbClr val="F2F2F2">
                    <a:lumMod val="10000"/>
                  </a:srgbClr>
                </a:solidFill>
                <a:latin typeface="Palatino Linotype" panose="02040502050505030304" pitchFamily="18" charset="0"/>
              </a:rPr>
              <a:t>reteaching</a:t>
            </a:r>
            <a:r>
              <a:rPr lang="en-SG" sz="2400" b="1" spc="-150" dirty="0" smtClean="0">
                <a:solidFill>
                  <a:srgbClr val="F2F2F2">
                    <a:lumMod val="10000"/>
                  </a:srgbClr>
                </a:solidFill>
                <a:latin typeface="Palatino Linotype" panose="02040502050505030304" pitchFamily="18" charset="0"/>
              </a:rPr>
              <a:t> them how to feel, how to love, how to appreciate and how to reach out to their own souls”</a:t>
            </a:r>
            <a:endParaRPr lang="en-SG" sz="2400" b="1" spc="-150" dirty="0">
              <a:solidFill>
                <a:srgbClr val="F2F2F2">
                  <a:lumMod val="10000"/>
                </a:srgbClr>
              </a:solidFill>
              <a:latin typeface="Palatino Linotype" panose="02040502050505030304" pitchFamily="18" charset="0"/>
            </a:endParaRPr>
          </a:p>
        </p:txBody>
      </p:sp>
    </p:spTree>
    <p:extLst>
      <p:ext uri="{BB962C8B-B14F-4D97-AF65-F5344CB8AC3E}">
        <p14:creationId xmlns:p14="http://schemas.microsoft.com/office/powerpoint/2010/main" val="788037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000" y="795077"/>
            <a:ext cx="6019800" cy="4324082"/>
          </a:xfrm>
          <a:prstGeom prst="rect">
            <a:avLst/>
          </a:prstGeom>
        </p:spPr>
      </p:pic>
      <p:sp>
        <p:nvSpPr>
          <p:cNvPr id="6" name="Subtitle 7"/>
          <p:cNvSpPr txBox="1">
            <a:spLocks/>
          </p:cNvSpPr>
          <p:nvPr/>
        </p:nvSpPr>
        <p:spPr>
          <a:xfrm>
            <a:off x="228600" y="266700"/>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Prototyping life design plans</a:t>
            </a:r>
            <a:endParaRPr lang="en-SG" sz="2800" b="1" spc="-150" dirty="0">
              <a:solidFill>
                <a:srgbClr val="F2F2F2">
                  <a:lumMod val="10000"/>
                </a:srgbClr>
              </a:solidFill>
              <a:latin typeface="Palatino Linotype" panose="02040502050505030304" pitchFamily="18" charset="0"/>
            </a:endParaRPr>
          </a:p>
        </p:txBody>
      </p:sp>
      <p:sp>
        <p:nvSpPr>
          <p:cNvPr id="2" name="TextBox 1"/>
          <p:cNvSpPr txBox="1"/>
          <p:nvPr/>
        </p:nvSpPr>
        <p:spPr>
          <a:xfrm>
            <a:off x="5732594" y="5143500"/>
            <a:ext cx="4478206" cy="593962"/>
          </a:xfrm>
          <a:prstGeom prst="rect">
            <a:avLst/>
          </a:prstGeom>
        </p:spPr>
        <p:txBody>
          <a:bodyPr wrap="square" rtlCol="0">
            <a:noAutofit/>
          </a:bodyPr>
          <a:lstStyle/>
          <a:p>
            <a:pPr marR="0" lvl="0" indent="-342900" fontAlgn="auto">
              <a:lnSpc>
                <a:spcPct val="100000"/>
              </a:lnSpc>
              <a:spcBef>
                <a:spcPct val="20000"/>
              </a:spcBef>
              <a:spcAft>
                <a:spcPts val="0"/>
              </a:spcAft>
              <a:buClrTx/>
              <a:buSzTx/>
              <a:buFont typeface="Arial" pitchFamily="34" charset="0"/>
              <a:buNone/>
              <a:tabLst/>
              <a:defRPr/>
            </a:pPr>
            <a:r>
              <a:rPr lang="en-US" sz="1400" b="1" spc="-150" dirty="0">
                <a:solidFill>
                  <a:schemeClr val="accent4"/>
                </a:solidFill>
                <a:latin typeface="Palatino Linotype" panose="02040502050505030304" pitchFamily="18" charset="0"/>
              </a:rPr>
              <a:t>Design Exercise Concept from Stanford University</a:t>
            </a:r>
          </a:p>
          <a:p>
            <a:pPr marR="0" lvl="0" indent="-342900" fontAlgn="auto">
              <a:lnSpc>
                <a:spcPct val="100000"/>
              </a:lnSpc>
              <a:spcBef>
                <a:spcPct val="20000"/>
              </a:spcBef>
              <a:spcAft>
                <a:spcPts val="0"/>
              </a:spcAft>
              <a:buClrTx/>
              <a:buSzTx/>
              <a:buFont typeface="Arial" pitchFamily="34" charset="0"/>
              <a:buNone/>
              <a:tabLst/>
              <a:defRPr/>
            </a:pPr>
            <a:r>
              <a:rPr lang="en-US" sz="1400" b="1" spc="-150" dirty="0">
                <a:solidFill>
                  <a:schemeClr val="accent4"/>
                </a:solidFill>
                <a:latin typeface="Palatino Linotype" panose="02040502050505030304" pitchFamily="18" charset="0"/>
              </a:rPr>
              <a:t>Student art from National University of Singapore</a:t>
            </a:r>
          </a:p>
        </p:txBody>
      </p:sp>
      <p:sp>
        <p:nvSpPr>
          <p:cNvPr id="4" name="TextBox 3"/>
          <p:cNvSpPr txBox="1"/>
          <p:nvPr/>
        </p:nvSpPr>
        <p:spPr>
          <a:xfrm>
            <a:off x="7696200" y="4000500"/>
            <a:ext cx="914400" cy="914400"/>
          </a:xfrm>
          <a:prstGeom prst="rect">
            <a:avLst/>
          </a:prstGeom>
        </p:spPr>
        <p:txBody>
          <a:bodyPr wrap="none" rtlCol="0">
            <a:normAutofit/>
          </a:bodyPr>
          <a:lstStyle/>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pPr>
            <a:endParaRPr kumimoji="0" lang="en-US" sz="2400" b="0" i="0" u="none" strike="noStrike" kern="1200" cap="none" spc="-150" normalizeH="0" baseline="0" noProof="0" dirty="0" smtClean="0">
              <a:ln>
                <a:noFill/>
              </a:ln>
              <a:solidFill>
                <a:schemeClr val="accent3"/>
              </a:solidFill>
              <a:effectLst/>
              <a:uLnTx/>
              <a:uFillTx/>
              <a:latin typeface="+mn-lt"/>
              <a:ea typeface="+mn-ea"/>
              <a:cs typeface="+mn-cs"/>
            </a:endParaRPr>
          </a:p>
        </p:txBody>
      </p:sp>
      <p:sp>
        <p:nvSpPr>
          <p:cNvPr id="5" name="TextBox 4"/>
          <p:cNvSpPr txBox="1"/>
          <p:nvPr/>
        </p:nvSpPr>
        <p:spPr>
          <a:xfrm>
            <a:off x="6019800" y="4533900"/>
            <a:ext cx="1066800" cy="457200"/>
          </a:xfrm>
          <a:prstGeom prst="rect">
            <a:avLst/>
          </a:prstGeom>
        </p:spPr>
        <p:txBody>
          <a:bodyPr wrap="square" rtlCol="0">
            <a:normAutofit/>
          </a:bodyPr>
          <a:lstStyle/>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pPr>
            <a:endParaRPr kumimoji="0" lang="en-US" sz="2400" b="0" i="0" u="none" strike="noStrike" kern="1200" cap="none" spc="-150" normalizeH="0" baseline="0" noProof="0" dirty="0" smtClean="0">
              <a:ln>
                <a:noFill/>
              </a:ln>
              <a:solidFill>
                <a:schemeClr val="accent3"/>
              </a:solidFill>
              <a:effectLst/>
              <a:uLnTx/>
              <a:uFillTx/>
              <a:latin typeface="+mn-lt"/>
              <a:ea typeface="+mn-ea"/>
              <a:cs typeface="+mn-cs"/>
            </a:endParaRPr>
          </a:p>
        </p:txBody>
      </p:sp>
      <p:sp>
        <p:nvSpPr>
          <p:cNvPr id="8" name="TextBox 7"/>
          <p:cNvSpPr txBox="1"/>
          <p:nvPr/>
        </p:nvSpPr>
        <p:spPr>
          <a:xfrm>
            <a:off x="5824835" y="4533900"/>
            <a:ext cx="1158240" cy="465622"/>
          </a:xfrm>
          <a:prstGeom prst="rect">
            <a:avLst/>
          </a:prstGeom>
          <a:solidFill>
            <a:schemeClr val="accent2"/>
          </a:solidFill>
        </p:spPr>
        <p:txBody>
          <a:bodyPr wrap="none" rtlCol="0">
            <a:normAutofit/>
          </a:bodyPr>
          <a:lstStyle/>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pPr>
            <a:endParaRPr kumimoji="0" lang="en-US" sz="2400" b="0" i="0" u="none" strike="noStrike" kern="1200" cap="none" spc="-150" normalizeH="0" baseline="0" noProof="0" dirty="0" smtClean="0">
              <a:ln>
                <a:noFill/>
              </a:ln>
              <a:solidFill>
                <a:schemeClr val="accent3"/>
              </a:solidFill>
              <a:effectLst/>
              <a:uLnTx/>
              <a:uFillTx/>
              <a:latin typeface="+mn-lt"/>
              <a:ea typeface="+mn-ea"/>
              <a:cs typeface="+mn-cs"/>
            </a:endParaRPr>
          </a:p>
        </p:txBody>
      </p:sp>
    </p:spTree>
    <p:extLst>
      <p:ext uri="{BB962C8B-B14F-4D97-AF65-F5344CB8AC3E}">
        <p14:creationId xmlns:p14="http://schemas.microsoft.com/office/powerpoint/2010/main" val="332767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3950877" flipV="1">
            <a:off x="7693725" y="-242836"/>
            <a:ext cx="1166498" cy="2380747"/>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5405" t="-1" r="1930" b="44628"/>
          <a:stretch/>
        </p:blipFill>
        <p:spPr>
          <a:xfrm>
            <a:off x="0" y="4864093"/>
            <a:ext cx="9144000" cy="85090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5277455"/>
            <a:ext cx="2180629" cy="399445"/>
          </a:xfrm>
          <a:prstGeom prst="rect">
            <a:avLst/>
          </a:prstGeom>
        </p:spPr>
      </p:pic>
      <p:sp>
        <p:nvSpPr>
          <p:cNvPr id="8" name="Subtitle 7"/>
          <p:cNvSpPr txBox="1">
            <a:spLocks/>
          </p:cNvSpPr>
          <p:nvPr/>
        </p:nvSpPr>
        <p:spPr>
          <a:xfrm>
            <a:off x="457200" y="261737"/>
            <a:ext cx="8534400" cy="685800"/>
          </a:xfrm>
          <a:prstGeom prst="rect">
            <a:avLst/>
          </a:prstGeom>
        </p:spPr>
        <p:txBody>
          <a:bodyPr vert="horz" lIns="91440" tIns="45720" rIns="91440" bIns="45720" rtlCol="0">
            <a:noAutofit/>
          </a:bodyPr>
          <a:lstStyle/>
          <a:p>
            <a:pPr>
              <a:spcBef>
                <a:spcPct val="20000"/>
              </a:spcBef>
              <a:defRPr/>
            </a:pPr>
            <a:r>
              <a:rPr lang="en-SG" sz="2800" b="1" spc="-150" dirty="0" smtClean="0">
                <a:solidFill>
                  <a:srgbClr val="F2F2F2">
                    <a:lumMod val="10000"/>
                  </a:srgbClr>
                </a:solidFill>
                <a:latin typeface="Palatino Linotype" panose="02040502050505030304" pitchFamily="18" charset="0"/>
              </a:rPr>
              <a:t>Our inaugural NUS Future-ready report</a:t>
            </a:r>
            <a:endParaRPr lang="en-SG" sz="2800" b="1" spc="-150" dirty="0">
              <a:solidFill>
                <a:srgbClr val="F2F2F2">
                  <a:lumMod val="10000"/>
                </a:srgbClr>
              </a:solidFill>
              <a:latin typeface="Palatino Linotype" panose="02040502050505030304" pitchFamily="18" charset="0"/>
            </a:endParaRPr>
          </a:p>
        </p:txBody>
      </p:sp>
      <p:sp>
        <p:nvSpPr>
          <p:cNvPr id="11" name="TextBox 10"/>
          <p:cNvSpPr txBox="1"/>
          <p:nvPr/>
        </p:nvSpPr>
        <p:spPr>
          <a:xfrm>
            <a:off x="4191000" y="3448655"/>
            <a:ext cx="3763768" cy="1828800"/>
          </a:xfrm>
          <a:prstGeom prst="rect">
            <a:avLst/>
          </a:prstGeom>
        </p:spPr>
        <p:txBody>
          <a:bodyPr wrap="square" rtlCol="0">
            <a:noAutofit/>
          </a:bodyPr>
          <a:lstStyle/>
          <a:p>
            <a:r>
              <a:rPr lang="en-SG" sz="2200" b="1" spc="-150" dirty="0" smtClean="0">
                <a:solidFill>
                  <a:srgbClr val="E85C26"/>
                </a:solidFill>
                <a:latin typeface="Arial" panose="020B0604020202020204" pitchFamily="34" charset="0"/>
                <a:cs typeface="Arial" panose="020B0604020202020204" pitchFamily="34" charset="0"/>
              </a:rPr>
              <a:t>Bridging the gap </a:t>
            </a:r>
            <a:r>
              <a:rPr lang="en-SG" sz="2200" b="1" spc="-150" dirty="0" smtClean="0">
                <a:solidFill>
                  <a:srgbClr val="414042"/>
                </a:solidFill>
                <a:latin typeface="Arial" panose="020B0604020202020204" pitchFamily="34" charset="0"/>
                <a:cs typeface="Arial" panose="020B0604020202020204" pitchFamily="34" charset="0"/>
              </a:rPr>
              <a:t>between Industry </a:t>
            </a:r>
            <a:r>
              <a:rPr lang="en-SG" sz="2200" b="1" spc="-150" dirty="0" smtClean="0">
                <a:solidFill>
                  <a:srgbClr val="4061AB"/>
                </a:solidFill>
                <a:latin typeface="Arial" panose="020B0604020202020204" pitchFamily="34" charset="0"/>
                <a:cs typeface="Arial" panose="020B0604020202020204" pitchFamily="34" charset="0"/>
              </a:rPr>
              <a:t>expectations </a:t>
            </a:r>
            <a:r>
              <a:rPr lang="en-SG" sz="2200" b="1" spc="-150" dirty="0" smtClean="0">
                <a:solidFill>
                  <a:srgbClr val="414042"/>
                </a:solidFill>
                <a:latin typeface="Arial" panose="020B0604020202020204" pitchFamily="34" charset="0"/>
                <a:cs typeface="Arial" panose="020B0604020202020204" pitchFamily="34" charset="0"/>
              </a:rPr>
              <a:t>and Millennials’ </a:t>
            </a:r>
            <a:r>
              <a:rPr lang="en-SG" sz="2200" b="1" spc="-150" dirty="0" smtClean="0">
                <a:solidFill>
                  <a:srgbClr val="F79646"/>
                </a:solidFill>
                <a:latin typeface="Arial" panose="020B0604020202020204" pitchFamily="34" charset="0"/>
                <a:cs typeface="Arial" panose="020B0604020202020204" pitchFamily="34" charset="0"/>
              </a:rPr>
              <a:t>aspirations</a:t>
            </a:r>
            <a:endParaRPr lang="en-SG" sz="2200" spc="-150" dirty="0" smtClean="0">
              <a:solidFill>
                <a:srgbClr val="F79646"/>
              </a:solidFill>
              <a:latin typeface="Arial" panose="020B0604020202020204" pitchFamily="34" charset="0"/>
              <a:cs typeface="Arial" panose="020B0604020202020204" pitchFamily="34" charset="0"/>
            </a:endParaRPr>
          </a:p>
          <a:p>
            <a:endParaRPr lang="en-SG" sz="2200" spc="-150" dirty="0" smtClean="0">
              <a:solidFill>
                <a:srgbClr val="2B4179"/>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90600" y="1071388"/>
            <a:ext cx="3027075" cy="3792705"/>
          </a:xfrm>
          <a:prstGeom prst="rect">
            <a:avLst/>
          </a:prstGeom>
        </p:spPr>
      </p:pic>
    </p:spTree>
    <p:extLst>
      <p:ext uri="{BB962C8B-B14F-4D97-AF65-F5344CB8AC3E}">
        <p14:creationId xmlns:p14="http://schemas.microsoft.com/office/powerpoint/2010/main" val="1998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FG">
  <a:themeElements>
    <a:clrScheme name="CFG_COLOUR_SCHEME">
      <a:dk1>
        <a:srgbClr val="414042"/>
      </a:dk1>
      <a:lt1>
        <a:sysClr val="window" lastClr="FFFFFF"/>
      </a:lt1>
      <a:dk2>
        <a:srgbClr val="2B4179"/>
      </a:dk2>
      <a:lt2>
        <a:srgbClr val="EEECE1"/>
      </a:lt2>
      <a:accent1>
        <a:srgbClr val="E85C26"/>
      </a:accent1>
      <a:accent2>
        <a:srgbClr val="4061AB"/>
      </a:accent2>
      <a:accent3>
        <a:srgbClr val="F7942A"/>
      </a:accent3>
      <a:accent4>
        <a:srgbClr val="3CC4F2"/>
      </a:accent4>
      <a:accent5>
        <a:srgbClr val="FED455"/>
      </a:accent5>
      <a:accent6>
        <a:srgbClr val="F79646"/>
      </a:accent6>
      <a:hlink>
        <a:srgbClr val="262626"/>
      </a:hlink>
      <a:folHlink>
        <a:srgbClr val="262626"/>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FG">
      <a:dk1>
        <a:srgbClr val="E25829"/>
      </a:dk1>
      <a:lt1>
        <a:srgbClr val="4EC1EA"/>
      </a:lt1>
      <a:dk2>
        <a:srgbClr val="385CAE"/>
      </a:dk2>
      <a:lt2>
        <a:srgbClr val="FF9E19"/>
      </a:lt2>
      <a:accent1>
        <a:srgbClr val="FAD755"/>
      </a:accent1>
      <a:accent2>
        <a:srgbClr val="F2F2F2"/>
      </a:accent2>
      <a:accent3>
        <a:srgbClr val="7F7F7F"/>
      </a:accent3>
      <a:accent4>
        <a:srgbClr val="181818"/>
      </a:accent4>
      <a:accent5>
        <a:srgbClr val="F2F2F2"/>
      </a:accent5>
      <a:accent6>
        <a:srgbClr val="F2F2F2"/>
      </a:accent6>
      <a:hlink>
        <a:srgbClr val="F2F2F2"/>
      </a:hlink>
      <a:folHlink>
        <a:srgbClr val="F2F2F2"/>
      </a:folHlink>
    </a:clrScheme>
    <a:fontScheme name="CFG">
      <a:majorFont>
        <a:latin typeface="Merriweather"/>
        <a:ea typeface=""/>
        <a:cs typeface=""/>
      </a:majorFont>
      <a:minorFont>
        <a:latin typeface="Merriweath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kumimoji="0" sz="2400" b="0" i="0" u="none" strike="noStrike" kern="1200" cap="none" spc="-150" normalizeH="0" baseline="0" noProof="0" dirty="0" smtClean="0">
            <a:ln>
              <a:noFill/>
            </a:ln>
            <a:solidFill>
              <a:schemeClr val="accent3"/>
            </a:solidFill>
            <a:effectLst/>
            <a:uLnTx/>
            <a:uFillTx/>
            <a:latin typeface="+mn-lt"/>
            <a:ea typeface="+mn-ea"/>
            <a:cs typeface="+mn-cs"/>
          </a:defRPr>
        </a:defPPr>
      </a:lstStyle>
    </a:txDef>
  </a:objectDefaults>
  <a:extraClrSchemeLst/>
</a:theme>
</file>

<file path=ppt/theme/theme3.xml><?xml version="1.0" encoding="utf-8"?>
<a:theme xmlns:a="http://schemas.openxmlformats.org/drawingml/2006/main" name="1_Office Theme">
  <a:themeElements>
    <a:clrScheme name="CFG">
      <a:dk1>
        <a:srgbClr val="E25829"/>
      </a:dk1>
      <a:lt1>
        <a:srgbClr val="4EC1EA"/>
      </a:lt1>
      <a:dk2>
        <a:srgbClr val="385CAE"/>
      </a:dk2>
      <a:lt2>
        <a:srgbClr val="FF9E19"/>
      </a:lt2>
      <a:accent1>
        <a:srgbClr val="FAD755"/>
      </a:accent1>
      <a:accent2>
        <a:srgbClr val="F2F2F2"/>
      </a:accent2>
      <a:accent3>
        <a:srgbClr val="7F7F7F"/>
      </a:accent3>
      <a:accent4>
        <a:srgbClr val="181818"/>
      </a:accent4>
      <a:accent5>
        <a:srgbClr val="F2F2F2"/>
      </a:accent5>
      <a:accent6>
        <a:srgbClr val="F2F2F2"/>
      </a:accent6>
      <a:hlink>
        <a:srgbClr val="F2F2F2"/>
      </a:hlink>
      <a:folHlink>
        <a:srgbClr val="F2F2F2"/>
      </a:folHlink>
    </a:clrScheme>
    <a:fontScheme name="CFG">
      <a:majorFont>
        <a:latin typeface="Merriweather"/>
        <a:ea typeface=""/>
        <a:cs typeface=""/>
      </a:majorFont>
      <a:minorFont>
        <a:latin typeface="Merriweath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kumimoji="0" sz="2400" b="0" i="0" u="none" strike="noStrike" kern="1200" cap="none" spc="-150" normalizeH="0" baseline="0" noProof="0" dirty="0" smtClean="0">
            <a:ln>
              <a:noFill/>
            </a:ln>
            <a:solidFill>
              <a:schemeClr val="accent3"/>
            </a:solidFill>
            <a:effectLst/>
            <a:uLnTx/>
            <a:uFillTx/>
            <a:latin typeface="+mn-lt"/>
            <a:ea typeface="+mn-ea"/>
            <a:cs typeface="+mn-cs"/>
          </a:defRPr>
        </a:defPPr>
      </a:lstStyle>
    </a:txDef>
  </a:objectDefaults>
  <a:extraClrSchemeLst/>
</a:theme>
</file>

<file path=ppt/theme/theme4.xml><?xml version="1.0" encoding="utf-8"?>
<a:theme xmlns:a="http://schemas.openxmlformats.org/drawingml/2006/main" name="3_Office Theme">
  <a:themeElements>
    <a:clrScheme name="Custom 4">
      <a:dk1>
        <a:srgbClr val="E25829"/>
      </a:dk1>
      <a:lt1>
        <a:srgbClr val="4EC1EA"/>
      </a:lt1>
      <a:dk2>
        <a:srgbClr val="385CAE"/>
      </a:dk2>
      <a:lt2>
        <a:srgbClr val="FF9E19"/>
      </a:lt2>
      <a:accent1>
        <a:srgbClr val="FAD755"/>
      </a:accent1>
      <a:accent2>
        <a:srgbClr val="F2F2F2"/>
      </a:accent2>
      <a:accent3>
        <a:srgbClr val="7F7F7F"/>
      </a:accent3>
      <a:accent4>
        <a:srgbClr val="181818"/>
      </a:accent4>
      <a:accent5>
        <a:srgbClr val="F2F2F2"/>
      </a:accent5>
      <a:accent6>
        <a:srgbClr val="F2F2F2"/>
      </a:accent6>
      <a:hlink>
        <a:srgbClr val="385CAE"/>
      </a:hlink>
      <a:folHlink>
        <a:srgbClr val="FF9E19"/>
      </a:folHlink>
    </a:clrScheme>
    <a:fontScheme name="CFG">
      <a:majorFont>
        <a:latin typeface="Merriweather"/>
        <a:ea typeface=""/>
        <a:cs typeface=""/>
      </a:majorFont>
      <a:minorFont>
        <a:latin typeface="Merriweath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a:bodyPr>
      <a:lstStyle>
        <a:def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kumimoji="0" sz="2400" b="0" i="0" u="none" strike="noStrike" kern="1200" cap="none" spc="-150" normalizeH="0" baseline="0" noProof="0" dirty="0" smtClean="0">
            <a:ln>
              <a:noFill/>
            </a:ln>
            <a:solidFill>
              <a:schemeClr val="accent3"/>
            </a:solidFill>
            <a:effectLst/>
            <a:uLnTx/>
            <a:uFillTx/>
            <a:latin typeface="+mn-lt"/>
            <a:ea typeface="+mn-ea"/>
            <a:cs typeface="+mn-cs"/>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2422</TotalTime>
  <Words>308</Words>
  <Application>Microsoft Macintosh PowerPoint</Application>
  <PresentationFormat>On-screen Show (16:10)</PresentationFormat>
  <Paragraphs>78</Paragraphs>
  <Slides>13</Slides>
  <Notes>11</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13</vt:i4>
      </vt:variant>
    </vt:vector>
  </HeadingPairs>
  <TitlesOfParts>
    <vt:vector size="22" baseType="lpstr">
      <vt:lpstr>Calibri</vt:lpstr>
      <vt:lpstr>Cambria</vt:lpstr>
      <vt:lpstr>Merriweather</vt:lpstr>
      <vt:lpstr>Palatino Linotype</vt:lpstr>
      <vt:lpstr>Arial</vt:lpstr>
      <vt:lpstr>CFG</vt:lpstr>
      <vt:lpstr>Office Theme</vt:lpstr>
      <vt:lpstr>1_Office Theme</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ASDA</dc:title>
  <dc:creator>admin</dc:creator>
  <cp:lastModifiedBy>Crystal Lim</cp:lastModifiedBy>
  <cp:revision>140</cp:revision>
  <dcterms:created xsi:type="dcterms:W3CDTF">2006-08-16T00:00:00Z</dcterms:created>
  <dcterms:modified xsi:type="dcterms:W3CDTF">2017-04-24T05:29:55Z</dcterms:modified>
</cp:coreProperties>
</file>